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648" r:id="rId1"/>
  </p:sldMasterIdLst>
  <p:notesMasterIdLst>
    <p:notesMasterId r:id="rId27"/>
  </p:notesMasterIdLst>
  <p:handoutMasterIdLst>
    <p:handoutMasterId r:id="rId28"/>
  </p:handoutMasterIdLst>
  <p:sldIdLst>
    <p:sldId id="923" r:id="rId2"/>
    <p:sldId id="898" r:id="rId3"/>
    <p:sldId id="878" r:id="rId4"/>
    <p:sldId id="869" r:id="rId5"/>
    <p:sldId id="904" r:id="rId6"/>
    <p:sldId id="911" r:id="rId7"/>
    <p:sldId id="880" r:id="rId8"/>
    <p:sldId id="855" r:id="rId9"/>
    <p:sldId id="912" r:id="rId10"/>
    <p:sldId id="844" r:id="rId11"/>
    <p:sldId id="887" r:id="rId12"/>
    <p:sldId id="915" r:id="rId13"/>
    <p:sldId id="917" r:id="rId14"/>
    <p:sldId id="919" r:id="rId15"/>
    <p:sldId id="914" r:id="rId16"/>
    <p:sldId id="920" r:id="rId17"/>
    <p:sldId id="921" r:id="rId18"/>
    <p:sldId id="922" r:id="rId19"/>
    <p:sldId id="907" r:id="rId20"/>
    <p:sldId id="906" r:id="rId21"/>
    <p:sldId id="848" r:id="rId22"/>
    <p:sldId id="908" r:id="rId23"/>
    <p:sldId id="910" r:id="rId24"/>
    <p:sldId id="821" r:id="rId25"/>
    <p:sldId id="840" r:id="rId26"/>
  </p:sldIdLst>
  <p:sldSz cx="12192000" cy="6858000"/>
  <p:notesSz cx="6858000" cy="9144000"/>
  <p:custDataLst>
    <p:tags r:id="rId2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B0909A0F-BB66-EB45-B723-B1E4FD4DB96F}">
          <p14:sldIdLst>
            <p14:sldId id="923"/>
          </p14:sldIdLst>
        </p14:section>
        <p14:section name="Scope" id="{E71BC386-0644-4BB8-BF40-D811330064E1}">
          <p14:sldIdLst>
            <p14:sldId id="898"/>
            <p14:sldId id="878"/>
            <p14:sldId id="869"/>
            <p14:sldId id="904"/>
          </p14:sldIdLst>
        </p14:section>
        <p14:section name="Design Motivation" id="{1790F92A-DC23-EB48-A6E8-EDADD9B3B4FE}">
          <p14:sldIdLst>
            <p14:sldId id="911"/>
            <p14:sldId id="880"/>
            <p14:sldId id="855"/>
          </p14:sldIdLst>
        </p14:section>
        <p14:section name="Methodology" id="{356F9169-2C81-B441-8A26-56FC18B0E789}">
          <p14:sldIdLst>
            <p14:sldId id="912"/>
            <p14:sldId id="844"/>
            <p14:sldId id="887"/>
            <p14:sldId id="915"/>
            <p14:sldId id="917"/>
            <p14:sldId id="919"/>
            <p14:sldId id="914"/>
            <p14:sldId id="920"/>
            <p14:sldId id="921"/>
          </p14:sldIdLst>
        </p14:section>
        <p14:section name="Experiment" id="{91B1CC49-C6A1-0D48-BF7B-0A71E039A5B4}">
          <p14:sldIdLst>
            <p14:sldId id="922"/>
            <p14:sldId id="907"/>
            <p14:sldId id="906"/>
            <p14:sldId id="848"/>
            <p14:sldId id="908"/>
          </p14:sldIdLst>
        </p14:section>
        <p14:section name="Conclusion" id="{1F0427AC-2F37-5941-B26D-B9B7DB319E95}">
          <p14:sldIdLst>
            <p14:sldId id="910"/>
            <p14:sldId id="821"/>
            <p14:sldId id="84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484C9"/>
    <a:srgbClr val="FF5E00"/>
    <a:srgbClr val="FFFFFF"/>
    <a:srgbClr val="000000"/>
    <a:srgbClr val="07A7F2"/>
    <a:srgbClr val="7F7F7F"/>
    <a:srgbClr val="83BA12"/>
    <a:srgbClr val="F35324"/>
    <a:srgbClr val="3198E1"/>
    <a:srgbClr val="FFBB1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中度样式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012ECD-51FC-41F1-AA8D-1B2483CD663E}" styleName="浅色样式 2 - 强调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505E3EF-67EA-436B-97B2-0124C06EBD24}" styleName="中度样式 4 - 强调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F2DE63D5-997A-4646-A377-4702673A728D}" styleName="浅色样式 2 - 强调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35" autoAdjust="0"/>
    <p:restoredTop sz="56003" autoAdjust="0"/>
  </p:normalViewPr>
  <p:slideViewPr>
    <p:cSldViewPr snapToGrid="0" snapToObjects="1">
      <p:cViewPr>
        <p:scale>
          <a:sx n="114" d="100"/>
          <a:sy n="114" d="100"/>
        </p:scale>
        <p:origin x="9032" y="376"/>
      </p:cViewPr>
      <p:guideLst/>
    </p:cSldViewPr>
  </p:slideViewPr>
  <p:outlineViewPr>
    <p:cViewPr>
      <p:scale>
        <a:sx n="33" d="100"/>
        <a:sy n="33" d="100"/>
      </p:scale>
      <p:origin x="0" y="-5192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notesMaster" Target="notesMasters/notesMaster1.xml"/><Relationship Id="rId28" Type="http://schemas.openxmlformats.org/officeDocument/2006/relationships/handoutMaster" Target="handoutMasters/handoutMaster1.xml"/><Relationship Id="rId29" Type="http://schemas.openxmlformats.org/officeDocument/2006/relationships/tags" Target="tags/tag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xmlns="" id="{F5F738D0-F33E-2549-A055-4BD0F5654A2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>
              <a:latin typeface="Linux Biolinum O" panose="02000503000000000000" pitchFamily="2" charset="0"/>
            </a:endParaRP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xmlns="" id="{037F0E46-923B-7444-9ED2-C74017274F4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D7FB7F-BFFF-0240-ACB4-C73A6A8E8D41}" type="datetimeFigureOut">
              <a:rPr lang="en-GB" smtClean="0">
                <a:latin typeface="Linux Biolinum O" panose="02000503000000000000" pitchFamily="2" charset="0"/>
              </a:rPr>
              <a:t>09/10/2025</a:t>
            </a:fld>
            <a:endParaRPr lang="en-GB">
              <a:latin typeface="Linux Biolinum O" panose="02000503000000000000" pitchFamily="2" charset="0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xmlns="" id="{65638EFF-18C6-404B-ABF7-07B2E401856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>
              <a:latin typeface="Linux Biolinum O" panose="02000503000000000000" pitchFamily="2" charset="0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xmlns="" id="{11E0A53E-B2B4-EF46-A876-9973DA27FE4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37A1D2-A252-1A49-9A03-0E070F8B021F}" type="slidenum">
              <a:rPr lang="en-GB" smtClean="0">
                <a:latin typeface="Linux Biolinum O" panose="02000503000000000000" pitchFamily="2" charset="0"/>
              </a:rPr>
              <a:t>‹#›</a:t>
            </a:fld>
            <a:endParaRPr lang="en-GB">
              <a:latin typeface="Linux Biolinum O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48397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Linux Biolinum O" panose="02000503000000000000" pitchFamily="2" charset="0"/>
                <a:ea typeface="Linux Biolinum O" panose="02000503000000000000" pitchFamily="2" charset="0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Linux Biolinum O" panose="02000503000000000000" pitchFamily="2" charset="0"/>
                <a:ea typeface="Linux Biolinum O" panose="02000503000000000000" pitchFamily="2" charset="0"/>
              </a:defRPr>
            </a:lvl1pPr>
          </a:lstStyle>
          <a:p>
            <a:fld id="{704E4868-5EA4-4D33-A47C-13684E75AB64}" type="datetimeFigureOut">
              <a:rPr lang="zh-CN" altLang="en-US" smtClean="0"/>
              <a:pPr/>
              <a:t>2025/10/9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Linux Biolinum O" panose="02000503000000000000" pitchFamily="2" charset="0"/>
                <a:ea typeface="Linux Biolinum O" panose="02000503000000000000" pitchFamily="2" charset="0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Linux Biolinum O" panose="02000503000000000000" pitchFamily="2" charset="0"/>
                <a:ea typeface="Linux Biolinum O" panose="02000503000000000000" pitchFamily="2" charset="0"/>
              </a:defRPr>
            </a:lvl1pPr>
          </a:lstStyle>
          <a:p>
            <a:fld id="{28CB94F9-4D3C-464A-AF26-886239D3186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9370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Linux Biolinum O" panose="02000503000000000000" pitchFamily="2" charset="0"/>
        <a:ea typeface="Linux Biolinum O" panose="02000503000000000000" pitchFamily="2" charset="0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Linux Biolinum O" panose="02000503000000000000" pitchFamily="2" charset="0"/>
        <a:ea typeface="Linux Biolinum O" panose="02000503000000000000" pitchFamily="2" charset="0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Linux Biolinum O" panose="02000503000000000000" pitchFamily="2" charset="0"/>
        <a:ea typeface="Linux Biolinum O" panose="02000503000000000000" pitchFamily="2" charset="0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Linux Biolinum O" panose="02000503000000000000" pitchFamily="2" charset="0"/>
        <a:ea typeface="Linux Biolinum O" panose="02000503000000000000" pitchFamily="2" charset="0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Linux Biolinum O" panose="02000503000000000000" pitchFamily="2" charset="0"/>
        <a:ea typeface="Linux Biolinum O" panose="02000503000000000000" pitchFamily="2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i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CB94F9-4D3C-464A-AF26-886239D3186A}" type="slidenum">
              <a:rPr lang="zh-CN" altLang="en-US" smtClean="0"/>
              <a:pPr/>
              <a:t>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78792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b="0" i="0" kern="1200" dirty="0" smtClean="0">
              <a:solidFill>
                <a:schemeClr val="tx1"/>
              </a:solidFill>
              <a:effectLst/>
              <a:latin typeface="Linux Biolinum O" panose="02000503000000000000" pitchFamily="2" charset="0"/>
              <a:ea typeface="Linux Biolinum O" panose="02000503000000000000" pitchFamily="2" charset="0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CB94F9-4D3C-464A-AF26-886239D3186A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35882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CB94F9-4D3C-464A-AF26-886239D3186A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94414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b="0" i="0" u="none" strike="noStrike" kern="1200" dirty="0" smtClean="0">
              <a:solidFill>
                <a:schemeClr val="tx1"/>
              </a:solidFill>
              <a:effectLst/>
              <a:latin typeface="Linux Biolinum O" panose="02000503000000000000" pitchFamily="2" charset="0"/>
              <a:ea typeface="Linux Biolinum O" panose="02000503000000000000" pitchFamily="2" charset="0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CB94F9-4D3C-464A-AF26-886239D3186A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28197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+mj-lt"/>
              <a:buNone/>
            </a:pPr>
            <a:endParaRPr lang="en-US" altLang="zh-CN" b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CB94F9-4D3C-464A-AF26-886239D3186A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37124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+mj-lt"/>
              <a:buNone/>
            </a:pPr>
            <a:endParaRPr lang="en-US" altLang="zh-CN" b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CB94F9-4D3C-464A-AF26-886239D3186A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01992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CB94F9-4D3C-464A-AF26-886239D3186A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97076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CB94F9-4D3C-464A-AF26-886239D3186A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47175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CB94F9-4D3C-464A-AF26-886239D3186A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30268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2B3667-C49F-B148-80B4-E3DBAE13E7C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52481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CB94F9-4D3C-464A-AF26-886239D3186A}" type="slidenum">
              <a:rPr lang="zh-CN" altLang="en-US" smtClean="0"/>
              <a:pPr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8487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2B3667-C49F-B148-80B4-E3DBAE13E7C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19785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b="0" i="0" kern="1200" dirty="0">
              <a:solidFill>
                <a:schemeClr val="tx1"/>
              </a:solidFill>
              <a:effectLst/>
              <a:latin typeface="Linux Biolinum O" panose="02000503000000000000" pitchFamily="2" charset="0"/>
              <a:ea typeface="Linux Biolinum O" panose="02000503000000000000" pitchFamily="2" charset="0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CB94F9-4D3C-464A-AF26-886239D3186A}" type="slidenum">
              <a:rPr lang="zh-CN" altLang="en-US" smtClean="0"/>
              <a:pPr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342770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CB94F9-4D3C-464A-AF26-886239D3186A}" type="slidenum">
              <a:rPr lang="zh-CN" altLang="en-US" smtClean="0"/>
              <a:pPr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519939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CB94F9-4D3C-464A-AF26-886239D3186A}" type="slidenum">
              <a:rPr lang="zh-CN" altLang="en-US" smtClean="0"/>
              <a:pPr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790044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CB94F9-4D3C-464A-AF26-886239D3186A}" type="slidenum">
              <a:rPr lang="zh-CN" altLang="en-US" smtClean="0"/>
              <a:pPr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869831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CB94F9-4D3C-464A-AF26-886239D3186A}" type="slidenum">
              <a:rPr lang="zh-CN" altLang="en-US" smtClean="0"/>
              <a:pPr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027190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CB94F9-4D3C-464A-AF26-886239D3186A}" type="slidenum">
              <a:rPr lang="zh-CN" altLang="en-US" smtClean="0"/>
              <a:pPr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48356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CB94F9-4D3C-464A-AF26-886239D3186A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64130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b="0" i="0" kern="1200" dirty="0" smtClean="0">
              <a:solidFill>
                <a:schemeClr val="tx1"/>
              </a:solidFill>
              <a:effectLst/>
              <a:latin typeface="Linux Biolinum O" panose="02000503000000000000" pitchFamily="2" charset="0"/>
              <a:ea typeface="Linux Biolinum O" panose="02000503000000000000" pitchFamily="2" charset="0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CB94F9-4D3C-464A-AF26-886239D3186A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71855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b="0" i="0" u="none" strike="noStrike" kern="1200" dirty="0" smtClean="0">
              <a:solidFill>
                <a:schemeClr val="tx1"/>
              </a:solidFill>
              <a:effectLst/>
              <a:latin typeface="Linux Biolinum O" panose="02000503000000000000" pitchFamily="2" charset="0"/>
              <a:ea typeface="Linux Biolinum O" panose="02000503000000000000" pitchFamily="2" charset="0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CB94F9-4D3C-464A-AF26-886239D3186A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64095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2B3667-C49F-B148-80B4-E3DBAE13E7C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9973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b="0" i="0" u="none" strike="noStrike" kern="1200" dirty="0" smtClean="0">
              <a:solidFill>
                <a:schemeClr val="tx1"/>
              </a:solidFill>
              <a:effectLst/>
              <a:latin typeface="Linux Biolinum O" panose="02000503000000000000" pitchFamily="2" charset="0"/>
              <a:ea typeface="Linux Biolinum O" panose="02000503000000000000" pitchFamily="2" charset="0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CB94F9-4D3C-464A-AF26-886239D3186A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60005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CB94F9-4D3C-464A-AF26-886239D3186A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55840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2B3667-C49F-B148-80B4-E3DBAE13E7C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0847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5ED80-9F2F-D343-8071-B4671AC6C1AE}" type="datetime1">
              <a:rPr lang="zh-CN" altLang="en-US" smtClean="0"/>
              <a:t>2025/10/9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57851-9E16-46AC-9BC9-5AB3D32DC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43844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34A49-CF42-1642-B96A-572110941C77}" type="datetime1">
              <a:rPr lang="zh-CN" altLang="en-US" smtClean="0"/>
              <a:t>2025/10/9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57851-9E16-46AC-9BC9-5AB3D32DC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3671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DCC024-C9A9-454C-BCB3-7F50D14DD2A0}" type="datetime1">
              <a:rPr lang="zh-CN" altLang="en-US" smtClean="0"/>
              <a:t>2025/10/9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57851-9E16-46AC-9BC9-5AB3D32DC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21213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B69CD-0567-F844-B62D-963029B42337}" type="datetime1">
              <a:rPr lang="zh-CN" altLang="en-US" smtClean="0"/>
              <a:t>2025/10/9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57851-9E16-46AC-9BC9-5AB3D32DC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19094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409535-2301-5D46-8D32-79972F786314}" type="datetime1">
              <a:rPr lang="zh-CN" altLang="en-US" smtClean="0"/>
              <a:t>2025/10/9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57851-9E16-46AC-9BC9-5AB3D32DC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18974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6B244A-DD56-5346-A47D-474CF6C0121E}" type="datetime1">
              <a:rPr lang="zh-CN" altLang="en-US" smtClean="0"/>
              <a:t>2025/10/9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57851-9E16-46AC-9BC9-5AB3D32DC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474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>
            <a:lvl1pPr algn="ctr">
              <a:defRPr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3B8DC-A180-1D4F-A02D-F26256725660}" type="datetime1">
              <a:rPr lang="zh-CN" altLang="en-US" smtClean="0"/>
              <a:t>2025/10/9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57851-9E16-46AC-9BC9-5AB3D32DC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55695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A690DE-B8BD-6944-9006-1C2182F2D81D}" type="datetime1">
              <a:rPr lang="zh-CN" altLang="en-US" smtClean="0"/>
              <a:t>2025/10/9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57851-9E16-46AC-9BC9-5AB3D32DC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58583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FCAF8-5754-AB41-BAA3-EA5409383BEC}" type="datetime1">
              <a:rPr lang="zh-CN" altLang="en-US" smtClean="0"/>
              <a:t>2025/10/9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57851-9E16-46AC-9BC9-5AB3D32DCC82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xmlns="" id="{7A024985-78BB-5C47-BB5C-D1F5BA8EA66A}"/>
              </a:ext>
            </a:extLst>
          </p:cNvPr>
          <p:cNvSpPr txBox="1"/>
          <p:nvPr userDrawn="1"/>
        </p:nvSpPr>
        <p:spPr>
          <a:xfrm>
            <a:off x="-8134" y="617808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zh-CN" altLang="en-US" sz="3600" b="0" i="0">
              <a:solidFill>
                <a:srgbClr val="3484C9"/>
              </a:solidFill>
              <a:latin typeface="Linux Biolinum O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6092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844E7-6A95-3047-B2A1-0DFCFC45D72B}" type="datetime1">
              <a:rPr lang="zh-CN" altLang="en-US" smtClean="0"/>
              <a:t>2025/10/9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57851-9E16-46AC-9BC9-5AB3D32DC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17729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C6D3C-E553-3146-98AE-906F89ACE855}" type="datetime1">
              <a:rPr lang="zh-CN" altLang="en-US" smtClean="0"/>
              <a:t>2025/10/9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57851-9E16-46AC-9BC9-5AB3D32DC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88159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defRPr>
            </a:lvl1pPr>
          </a:lstStyle>
          <a:p>
            <a:fld id="{CBD1C5EF-8A26-D246-925F-B5A8D7DB395F}" type="datetime1">
              <a:rPr lang="zh-CN" altLang="en-US" smtClean="0"/>
              <a:pPr/>
              <a:t>2025/10/9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defRPr>
            </a:lvl1pPr>
          </a:lstStyle>
          <a:p>
            <a:fld id="{74257851-9E16-46AC-9BC9-5AB3D32DCC8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21159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3484C9"/>
          </a:solidFill>
          <a:latin typeface="Linux Biolinum O" panose="02000503000000000000" pitchFamily="2" charset="0"/>
          <a:ea typeface="Linux Biolinum O" panose="02000503000000000000" pitchFamily="2" charset="0"/>
          <a:cs typeface="Linux Biolinum O" panose="02000503000000000000" pitchFamily="2" charset="0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Linux Biolinum O" panose="02000503000000000000" pitchFamily="2" charset="0"/>
          <a:ea typeface="Linux Biolinum O" panose="02000503000000000000" pitchFamily="2" charset="0"/>
          <a:cs typeface="Linux Biolinum O" panose="02000503000000000000" pitchFamily="2" charset="0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Linux Biolinum O" panose="02000503000000000000" pitchFamily="2" charset="0"/>
          <a:ea typeface="Linux Biolinum O" panose="02000503000000000000" pitchFamily="2" charset="0"/>
          <a:cs typeface="Linux Biolinum O" panose="02000503000000000000" pitchFamily="2" charset="0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Linux Biolinum O" panose="02000503000000000000" pitchFamily="2" charset="0"/>
          <a:ea typeface="Linux Biolinum O" panose="02000503000000000000" pitchFamily="2" charset="0"/>
          <a:cs typeface="Linux Biolinum O" panose="02000503000000000000" pitchFamily="2" charset="0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inux Biolinum O" panose="02000503000000000000" pitchFamily="2" charset="0"/>
          <a:ea typeface="Linux Biolinum O" panose="02000503000000000000" pitchFamily="2" charset="0"/>
          <a:cs typeface="Linux Biolinum O" panose="02000503000000000000" pitchFamily="2" charset="0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inux Biolinum O" panose="02000503000000000000" pitchFamily="2" charset="0"/>
          <a:ea typeface="Linux Biolinum O" panose="02000503000000000000" pitchFamily="2" charset="0"/>
          <a:cs typeface="Linux Biolinum O" panose="02000503000000000000" pitchFamily="2" charset="0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4" Type="http://schemas.openxmlformats.org/officeDocument/2006/relationships/image" Target="../media/image15.em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4" Type="http://schemas.openxmlformats.org/officeDocument/2006/relationships/image" Target="../media/image16.em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10.png"/><Relationship Id="rId9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="" xmlns:a16="http://schemas.microsoft.com/office/drawing/2014/main" id="{A7959421-68D1-B8A7-4E9A-59E02579A6E9}"/>
              </a:ext>
            </a:extLst>
          </p:cNvPr>
          <p:cNvSpPr/>
          <p:nvPr/>
        </p:nvSpPr>
        <p:spPr>
          <a:xfrm>
            <a:off x="0" y="1484117"/>
            <a:ext cx="12192000" cy="14811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3200" dirty="0">
                <a:solidFill>
                  <a:srgbClr val="3484C9"/>
                </a:solidFill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FlowXpert: Expertizing Troubleshooting Workflow Orchestration </a:t>
            </a:r>
            <a:endParaRPr lang="en-US" altLang="zh-CN" sz="3200" dirty="0" smtClean="0">
              <a:solidFill>
                <a:srgbClr val="3484C9"/>
              </a:solidFill>
              <a:latin typeface="Linux Biolinum O" panose="02000503000000000000" pitchFamily="2" charset="0"/>
              <a:ea typeface="Linux Biolinum O" panose="02000503000000000000" pitchFamily="2" charset="0"/>
              <a:cs typeface="Linux Biolinum O" panose="02000503000000000000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US" altLang="zh-CN" sz="3200" dirty="0" smtClean="0">
                <a:solidFill>
                  <a:srgbClr val="3484C9"/>
                </a:solidFill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with </a:t>
            </a:r>
            <a:r>
              <a:rPr lang="en-US" altLang="zh-CN" sz="3200" dirty="0">
                <a:solidFill>
                  <a:srgbClr val="3484C9"/>
                </a:solidFill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Knowledge Base and Multi-Agent Coevolution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="" xmlns:a16="http://schemas.microsoft.com/office/drawing/2014/main" id="{8AF4E5D3-8450-4151-A319-86385CD7510F}"/>
              </a:ext>
            </a:extLst>
          </p:cNvPr>
          <p:cNvSpPr txBox="1"/>
          <p:nvPr/>
        </p:nvSpPr>
        <p:spPr>
          <a:xfrm>
            <a:off x="564454" y="3354624"/>
            <a:ext cx="11063092" cy="70788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 smtClean="0">
                <a:solidFill>
                  <a:srgbClr val="33333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Binpeng </a:t>
            </a:r>
            <a:r>
              <a:rPr lang="en-US" altLang="zh-CN" sz="2000" dirty="0">
                <a:solidFill>
                  <a:srgbClr val="33333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Shi</a:t>
            </a:r>
            <a:r>
              <a:rPr lang="en-US" altLang="zh-CN" sz="2000" baseline="30000" dirty="0">
                <a:solidFill>
                  <a:srgbClr val="33333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  <a:r>
              <a:rPr lang="en-US" altLang="zh-CN" sz="2000" dirty="0">
                <a:solidFill>
                  <a:srgbClr val="33333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altLang="zh-CN" sz="2000" dirty="0" smtClean="0">
                <a:solidFill>
                  <a:srgbClr val="33333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Yu Luo</a:t>
            </a:r>
            <a:r>
              <a:rPr lang="en-US" altLang="zh-CN" sz="2000" baseline="30000" dirty="0" smtClean="0">
                <a:solidFill>
                  <a:srgbClr val="33333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  <a:r>
              <a:rPr lang="en-US" altLang="zh-CN" sz="2000" dirty="0">
                <a:solidFill>
                  <a:srgbClr val="33333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altLang="zh-CN" sz="2000" dirty="0" err="1" smtClean="0">
                <a:solidFill>
                  <a:srgbClr val="33333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Jingya</a:t>
            </a:r>
            <a:r>
              <a:rPr lang="en-US" altLang="zh-CN" sz="2000" dirty="0" smtClean="0">
                <a:solidFill>
                  <a:srgbClr val="33333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Wang</a:t>
            </a:r>
            <a:r>
              <a:rPr lang="en-US" altLang="zh-CN" sz="2000" baseline="30000" dirty="0">
                <a:solidFill>
                  <a:srgbClr val="33333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  <a:r>
              <a:rPr lang="en-US" altLang="zh-CN" sz="2000" dirty="0" smtClean="0">
                <a:solidFill>
                  <a:srgbClr val="33333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altLang="zh-CN" sz="2000" dirty="0" err="1" smtClean="0">
                <a:solidFill>
                  <a:srgbClr val="33333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Yongxin</a:t>
            </a:r>
            <a:r>
              <a:rPr lang="en-US" altLang="zh-CN" sz="2000" dirty="0" smtClean="0">
                <a:solidFill>
                  <a:srgbClr val="33333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Zhao</a:t>
            </a:r>
            <a:r>
              <a:rPr lang="en-US" altLang="zh-CN" sz="2000" baseline="30000" dirty="0" smtClean="0">
                <a:solidFill>
                  <a:srgbClr val="33333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  <a:r>
              <a:rPr lang="en-US" altLang="zh-CN" sz="2000" dirty="0">
                <a:solidFill>
                  <a:srgbClr val="33333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altLang="zh-CN" sz="2000" dirty="0" err="1">
                <a:solidFill>
                  <a:srgbClr val="33333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Shenglin</a:t>
            </a:r>
            <a:r>
              <a:rPr lang="en-US" altLang="zh-CN" sz="2000" dirty="0">
                <a:solidFill>
                  <a:srgbClr val="33333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Zhang</a:t>
            </a:r>
            <a:r>
              <a:rPr lang="en-US" altLang="zh-CN" sz="2000" baseline="30000" dirty="0">
                <a:solidFill>
                  <a:srgbClr val="33333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  <a:r>
              <a:rPr lang="en-US" altLang="zh-CN" sz="2000" dirty="0">
                <a:solidFill>
                  <a:srgbClr val="33333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altLang="zh-CN" sz="2000" dirty="0" smtClean="0">
                <a:solidFill>
                  <a:srgbClr val="33333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Bowen Hao</a:t>
            </a:r>
            <a:r>
              <a:rPr lang="en-US" altLang="zh-CN" sz="2000" baseline="30000" dirty="0" smtClean="0">
                <a:solidFill>
                  <a:srgbClr val="33333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  <a:r>
              <a:rPr lang="en-US" altLang="zh-CN" sz="2000" dirty="0">
                <a:solidFill>
                  <a:srgbClr val="33333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altLang="zh-CN" sz="2000" dirty="0" err="1" smtClean="0">
                <a:solidFill>
                  <a:srgbClr val="33333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Chenyu</a:t>
            </a:r>
            <a:r>
              <a:rPr lang="en-US" altLang="zh-CN" sz="2000" dirty="0" smtClean="0">
                <a:solidFill>
                  <a:srgbClr val="33333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zh-CN" sz="2000" dirty="0">
                <a:solidFill>
                  <a:srgbClr val="33333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Zhao</a:t>
            </a:r>
            <a:r>
              <a:rPr lang="en-US" altLang="zh-CN" sz="2000" baseline="30000" dirty="0">
                <a:solidFill>
                  <a:srgbClr val="33333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  <a:r>
              <a:rPr lang="en-US" altLang="zh-CN" sz="2000" dirty="0">
                <a:solidFill>
                  <a:srgbClr val="33333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altLang="zh-CN" sz="2000" dirty="0" err="1" smtClean="0">
                <a:solidFill>
                  <a:srgbClr val="33333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Yongqian</a:t>
            </a:r>
            <a:r>
              <a:rPr lang="en-US" altLang="zh-CN" sz="2000" dirty="0" smtClean="0">
                <a:solidFill>
                  <a:srgbClr val="33333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Sun</a:t>
            </a:r>
            <a:r>
              <a:rPr lang="en-US" altLang="zh-CN" sz="2000" baseline="30000" dirty="0" smtClean="0">
                <a:solidFill>
                  <a:srgbClr val="33333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  <a:r>
              <a:rPr lang="en-US" altLang="zh-CN" sz="2000" dirty="0" smtClean="0">
                <a:solidFill>
                  <a:srgbClr val="33333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altLang="zh-CN" sz="2000" dirty="0" err="1" smtClean="0">
                <a:solidFill>
                  <a:srgbClr val="33333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Zhi</a:t>
            </a:r>
            <a:r>
              <a:rPr lang="en-US" altLang="zh-CN" sz="2000" dirty="0" smtClean="0">
                <a:solidFill>
                  <a:srgbClr val="33333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Zhang</a:t>
            </a:r>
            <a:r>
              <a:rPr lang="en-US" altLang="zh-CN" sz="2000" baseline="30000" dirty="0" smtClean="0">
                <a:solidFill>
                  <a:srgbClr val="33333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r>
              <a:rPr lang="en-US" altLang="zh-CN" sz="2000" dirty="0" smtClean="0">
                <a:solidFill>
                  <a:srgbClr val="33333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altLang="zh-CN" sz="2000" dirty="0" err="1" smtClean="0">
                <a:solidFill>
                  <a:srgbClr val="33333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Ronghua</a:t>
            </a:r>
            <a:r>
              <a:rPr lang="en-US" altLang="zh-CN" sz="2000" dirty="0" smtClean="0">
                <a:solidFill>
                  <a:srgbClr val="33333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zh-CN" sz="2000" dirty="0">
                <a:solidFill>
                  <a:srgbClr val="33333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Sun</a:t>
            </a:r>
            <a:r>
              <a:rPr lang="en-US" altLang="zh-CN" sz="2000" baseline="30000" dirty="0">
                <a:solidFill>
                  <a:srgbClr val="33333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r>
              <a:rPr lang="en-US" altLang="zh-CN" sz="2000" dirty="0">
                <a:solidFill>
                  <a:srgbClr val="33333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altLang="zh-CN" sz="2000" dirty="0" err="1" smtClean="0">
                <a:solidFill>
                  <a:srgbClr val="33333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Haihua</a:t>
            </a:r>
            <a:r>
              <a:rPr lang="en-US" altLang="zh-CN" sz="2000" dirty="0" smtClean="0">
                <a:solidFill>
                  <a:srgbClr val="33333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Li</a:t>
            </a:r>
            <a:r>
              <a:rPr lang="en-US" altLang="zh-CN" sz="2000" baseline="30000" dirty="0" smtClean="0">
                <a:solidFill>
                  <a:srgbClr val="33333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r>
              <a:rPr lang="en-US" altLang="zh-CN" sz="2000" dirty="0">
                <a:solidFill>
                  <a:srgbClr val="33333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altLang="zh-CN" sz="2000" dirty="0" smtClean="0">
                <a:solidFill>
                  <a:srgbClr val="33333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Wei Song</a:t>
            </a:r>
            <a:r>
              <a:rPr lang="en-US" altLang="zh-CN" sz="2000" baseline="30000" dirty="0" smtClean="0">
                <a:solidFill>
                  <a:srgbClr val="33333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r>
              <a:rPr lang="en-US" altLang="zh-CN" sz="2000" dirty="0">
                <a:solidFill>
                  <a:srgbClr val="33333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altLang="zh-CN" sz="2000" dirty="0" err="1" smtClean="0">
                <a:solidFill>
                  <a:srgbClr val="33333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Xiaolong</a:t>
            </a:r>
            <a:r>
              <a:rPr lang="en-US" altLang="zh-CN" sz="2000" dirty="0" smtClean="0">
                <a:solidFill>
                  <a:srgbClr val="33333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Chen</a:t>
            </a:r>
            <a:r>
              <a:rPr lang="en-US" altLang="zh-CN" sz="2000" baseline="30000" dirty="0" smtClean="0">
                <a:solidFill>
                  <a:srgbClr val="33333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r>
              <a:rPr lang="en-US" altLang="zh-CN" sz="2000" dirty="0">
                <a:solidFill>
                  <a:srgbClr val="33333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altLang="zh-CN" sz="2000" dirty="0" err="1" smtClean="0">
                <a:solidFill>
                  <a:srgbClr val="33333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Jingbo</a:t>
            </a:r>
            <a:r>
              <a:rPr lang="en-US" altLang="zh-CN" sz="2000" dirty="0" smtClean="0">
                <a:solidFill>
                  <a:srgbClr val="33333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Miao</a:t>
            </a:r>
            <a:r>
              <a:rPr lang="en-US" altLang="zh-CN" sz="2000" baseline="30000" dirty="0" smtClean="0">
                <a:solidFill>
                  <a:srgbClr val="33333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r>
              <a:rPr lang="en-US" altLang="zh-CN" sz="2000" dirty="0">
                <a:solidFill>
                  <a:srgbClr val="33333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altLang="zh-CN" sz="2000" dirty="0" smtClean="0">
                <a:solidFill>
                  <a:srgbClr val="33333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Dan </a:t>
            </a:r>
            <a:r>
              <a:rPr lang="en-US" altLang="zh-CN" sz="2000" dirty="0">
                <a:solidFill>
                  <a:srgbClr val="33333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Pei</a:t>
            </a:r>
            <a:r>
              <a:rPr lang="en-US" altLang="zh-CN" sz="2000" baseline="30000" dirty="0">
                <a:solidFill>
                  <a:srgbClr val="33333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  <a:endParaRPr lang="en-US" altLang="zh-CN" sz="2000" dirty="0">
              <a:solidFill>
                <a:srgbClr val="33333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="" xmlns:a16="http://schemas.microsoft.com/office/drawing/2014/main" id="{F1E9D575-AD56-4CAE-8B18-09EC6106CB7A}"/>
              </a:ext>
            </a:extLst>
          </p:cNvPr>
          <p:cNvSpPr txBox="1"/>
          <p:nvPr/>
        </p:nvSpPr>
        <p:spPr>
          <a:xfrm>
            <a:off x="2754411" y="4535876"/>
            <a:ext cx="7506571" cy="40011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zh-CN" sz="2000" baseline="30000" dirty="0">
                <a:solidFill>
                  <a:srgbClr val="33333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  <a:r>
              <a:rPr lang="en-US" altLang="zh-CN" sz="2000" dirty="0">
                <a:solidFill>
                  <a:srgbClr val="33333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Nankai University,      	</a:t>
            </a:r>
            <a:r>
              <a:rPr lang="en-US" altLang="zh-CN" sz="2000" baseline="30000" dirty="0" smtClean="0">
                <a:solidFill>
                  <a:srgbClr val="33333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r>
              <a:rPr lang="en-US" altLang="zh-CN" sz="2000" dirty="0" smtClean="0">
                <a:solidFill>
                  <a:srgbClr val="33333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Huawei,</a:t>
            </a:r>
            <a:r>
              <a:rPr lang="en-US" altLang="zh-CN" sz="2000" dirty="0">
                <a:solidFill>
                  <a:srgbClr val="33333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	</a:t>
            </a:r>
            <a:r>
              <a:rPr lang="en-US" altLang="zh-CN" sz="2000" baseline="30000" dirty="0">
                <a:solidFill>
                  <a:srgbClr val="33333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  <a:r>
              <a:rPr lang="en-US" altLang="zh-CN" sz="2000" dirty="0">
                <a:solidFill>
                  <a:srgbClr val="33333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Tsinghua University</a:t>
            </a:r>
          </a:p>
        </p:txBody>
      </p:sp>
      <p:grpSp>
        <p:nvGrpSpPr>
          <p:cNvPr id="8" name="组 7"/>
          <p:cNvGrpSpPr/>
          <p:nvPr/>
        </p:nvGrpSpPr>
        <p:grpSpPr>
          <a:xfrm>
            <a:off x="3590416" y="5772"/>
            <a:ext cx="5011168" cy="1478345"/>
            <a:chOff x="3861429" y="5136158"/>
            <a:chExt cx="5011168" cy="1478345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60653" y="5136158"/>
              <a:ext cx="2217517" cy="1478345"/>
            </a:xfrm>
            <a:prstGeom prst="rect">
              <a:avLst/>
            </a:prstGeom>
          </p:spPr>
        </p:pic>
        <p:pic>
          <p:nvPicPr>
            <p:cNvPr id="5" name="图片 4">
              <a:extLst>
                <a:ext uri="{FF2B5EF4-FFF2-40B4-BE49-F238E27FC236}">
                  <a16:creationId xmlns="" xmlns:a16="http://schemas.microsoft.com/office/drawing/2014/main" id="{E3898A75-3E9C-F86A-A646-36C290AC89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861429" y="5629281"/>
              <a:ext cx="1332504" cy="529701"/>
            </a:xfrm>
            <a:prstGeom prst="rect">
              <a:avLst/>
            </a:prstGeom>
          </p:spPr>
        </p:pic>
        <p:pic>
          <p:nvPicPr>
            <p:cNvPr id="11" name="图片 10">
              <a:extLst>
                <a:ext uri="{FF2B5EF4-FFF2-40B4-BE49-F238E27FC236}">
                  <a16:creationId xmlns="" xmlns:a16="http://schemas.microsoft.com/office/drawing/2014/main" id="{CFD85707-AE53-4BB5-89E1-3B8F0AA60C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544890" y="5655804"/>
              <a:ext cx="1327707" cy="503178"/>
            </a:xfrm>
            <a:prstGeom prst="rect">
              <a:avLst/>
            </a:prstGeom>
          </p:spPr>
        </p:pic>
      </p:grpSp>
      <p:sp>
        <p:nvSpPr>
          <p:cNvPr id="12" name="文本框 11">
            <a:extLst>
              <a:ext uri="{FF2B5EF4-FFF2-40B4-BE49-F238E27FC236}">
                <a16:creationId xmlns:a16="http://schemas.microsoft.com/office/drawing/2014/main" xmlns="" id="{0DEDA89C-9936-4BE5-AB1B-AB5CCBBC98C0}"/>
              </a:ext>
            </a:extLst>
          </p:cNvPr>
          <p:cNvSpPr txBox="1"/>
          <p:nvPr/>
        </p:nvSpPr>
        <p:spPr>
          <a:xfrm>
            <a:off x="7326086" y="5809463"/>
            <a:ext cx="4865914" cy="7523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25000"/>
              </a:lnSpc>
              <a:buFont typeface="Arial" charset="0"/>
              <a:buChar char="•"/>
            </a:pPr>
            <a:r>
              <a:rPr kumimoji="1" lang="en-US" altLang="zh-CN" dirty="0" smtClean="0">
                <a:solidFill>
                  <a:prstClr val="black"/>
                </a:solidFill>
                <a:latin typeface="Linux Biolinum O" panose="02000503000000000000" pitchFamily="2" charset="0"/>
              </a:rPr>
              <a:t>Reporter: Binpeng Shi</a:t>
            </a:r>
          </a:p>
          <a:p>
            <a:pPr marL="342900" indent="-342900">
              <a:lnSpc>
                <a:spcPct val="125000"/>
              </a:lnSpc>
              <a:buFont typeface="Arial" charset="0"/>
              <a:buChar char="•"/>
            </a:pPr>
            <a:r>
              <a:rPr kumimoji="1" lang="en-US" altLang="zh-CN" dirty="0" smtClean="0">
                <a:solidFill>
                  <a:prstClr val="black"/>
                </a:solidFill>
                <a:latin typeface="Linux Biolinum O" panose="02000503000000000000" pitchFamily="2" charset="0"/>
              </a:rPr>
              <a:t>Email: shibinpeng23@mail.nankai.edu.cn</a:t>
            </a:r>
            <a:endParaRPr kumimoji="1" lang="en-US" altLang="zh-CN" dirty="0">
              <a:solidFill>
                <a:prstClr val="black"/>
              </a:solidFill>
              <a:latin typeface="Linux Biolinum O" panose="02000503000000000000" pitchFamily="2" charset="0"/>
            </a:endParaRPr>
          </a:p>
        </p:txBody>
      </p:sp>
      <p:pic>
        <p:nvPicPr>
          <p:cNvPr id="13" name="Picture 4" descr="A colorful city skyline with text&#10;&#10;AI-generated content may be incorrect.">
            <a:extLst>
              <a:ext uri="{FF2B5EF4-FFF2-40B4-BE49-F238E27FC236}">
                <a16:creationId xmlns="" xmlns:a16="http://schemas.microsoft.com/office/drawing/2014/main" id="{C2EDB3DA-95AE-FEB8-EAAE-BFD999733C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6517" y="5211098"/>
            <a:ext cx="3001667" cy="135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080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xmlns="" id="{C460EFC9-544A-4C43-AE36-B1BEAA7A79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9488" y="16785"/>
            <a:ext cx="5835484" cy="1325563"/>
          </a:xfrm>
        </p:spPr>
        <p:txBody>
          <a:bodyPr/>
          <a:lstStyle/>
          <a:p>
            <a:r>
              <a:rPr lang="en-US" altLang="zh-CN" dirty="0" smtClean="0">
                <a:solidFill>
                  <a:srgbClr val="3484C9"/>
                </a:solidFill>
              </a:rPr>
              <a:t>FlowXpert</a:t>
            </a:r>
            <a:r>
              <a:rPr lang="zh-CN" altLang="en-US" dirty="0" smtClean="0">
                <a:solidFill>
                  <a:srgbClr val="3484C9"/>
                </a:solidFill>
              </a:rPr>
              <a:t> </a:t>
            </a:r>
            <a:r>
              <a:rPr lang="en-US" altLang="zh-CN" dirty="0">
                <a:solidFill>
                  <a:srgbClr val="3484C9"/>
                </a:solidFill>
              </a:rPr>
              <a:t>Overview</a:t>
            </a:r>
            <a:endParaRPr lang="en-US" dirty="0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xmlns="" id="{C705A86F-DB4A-5541-BD0B-5CF14E1894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57851-9E16-46AC-9BC9-5AB3D32DCC82}" type="slidenum">
              <a:rPr lang="zh-CN" altLang="en-US" smtClean="0"/>
              <a:t>9</a:t>
            </a:fld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xmlns="" id="{B729ABEE-5D30-41A8-AFDF-67079D7E2E6C}"/>
              </a:ext>
            </a:extLst>
          </p:cNvPr>
          <p:cNvSpPr/>
          <p:nvPr/>
        </p:nvSpPr>
        <p:spPr>
          <a:xfrm>
            <a:off x="2160089" y="5473840"/>
            <a:ext cx="8754654" cy="12476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bg1">
                    <a:lumMod val="50000"/>
                  </a:schemeClr>
                </a:solidFill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A Framework </a:t>
            </a:r>
            <a:r>
              <a:rPr lang="en-US" altLang="zh-CN" sz="2800" dirty="0" smtClean="0">
                <a:solidFill>
                  <a:schemeClr val="bg1">
                    <a:lumMod val="50000"/>
                  </a:schemeClr>
                </a:solidFill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dedicated</a:t>
            </a:r>
            <a:r>
              <a:rPr lang="zh-CN" altLang="en-US" sz="2800" dirty="0" smtClean="0">
                <a:solidFill>
                  <a:schemeClr val="bg1">
                    <a:lumMod val="50000"/>
                  </a:schemeClr>
                </a:solidFill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 </a:t>
            </a:r>
            <a:r>
              <a:rPr lang="en-US" altLang="zh-CN" sz="2800" dirty="0" smtClean="0">
                <a:solidFill>
                  <a:schemeClr val="bg1">
                    <a:lumMod val="50000"/>
                  </a:schemeClr>
                </a:solidFill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to </a:t>
            </a:r>
            <a:r>
              <a:rPr lang="en-US" altLang="zh-CN" sz="2800" dirty="0">
                <a:solidFill>
                  <a:schemeClr val="bg1">
                    <a:lumMod val="50000"/>
                  </a:schemeClr>
                </a:solidFill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transforming </a:t>
            </a:r>
            <a:endParaRPr lang="en-US" altLang="zh-CN" sz="2800" dirty="0" smtClean="0">
              <a:solidFill>
                <a:schemeClr val="bg1">
                  <a:lumMod val="50000"/>
                </a:schemeClr>
              </a:solidFill>
              <a:latin typeface="Linux Biolinum O" panose="02000503000000000000" pitchFamily="2" charset="0"/>
              <a:ea typeface="Linux Biolinum O" panose="02000503000000000000" pitchFamily="2" charset="0"/>
              <a:cs typeface="Linux Biolinum O" panose="02000503000000000000" pitchFamily="2" charset="0"/>
            </a:endParaRPr>
          </a:p>
          <a:p>
            <a:pPr algn="ctr"/>
            <a:r>
              <a:rPr lang="en-US" altLang="zh-CN" sz="2800" dirty="0" smtClean="0">
                <a:solidFill>
                  <a:schemeClr val="bg1">
                    <a:lumMod val="50000"/>
                  </a:schemeClr>
                </a:solidFill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naive </a:t>
            </a:r>
            <a:r>
              <a:rPr lang="en-US" altLang="zh-CN" sz="2800" dirty="0">
                <a:solidFill>
                  <a:schemeClr val="bg1">
                    <a:lumMod val="50000"/>
                  </a:schemeClr>
                </a:solidFill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LLMs into high-quality workflow </a:t>
            </a:r>
            <a:r>
              <a:rPr lang="en-US" altLang="zh-CN" sz="2800" dirty="0" smtClean="0">
                <a:solidFill>
                  <a:schemeClr val="bg1">
                    <a:lumMod val="50000"/>
                  </a:schemeClr>
                </a:solidFill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generators</a:t>
            </a:r>
            <a:endParaRPr lang="en-US" altLang="zh-CN" sz="2800" dirty="0">
              <a:solidFill>
                <a:schemeClr val="bg1">
                  <a:lumMod val="50000"/>
                </a:schemeClr>
              </a:solidFill>
              <a:latin typeface="Linux Biolinum O" panose="02000503000000000000" pitchFamily="2" charset="0"/>
              <a:ea typeface="Linux Biolinum O" panose="02000503000000000000" pitchFamily="2" charset="0"/>
              <a:cs typeface="Linux Biolinum O" panose="02000503000000000000" pitchFamily="2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205" y="1524000"/>
            <a:ext cx="10260539" cy="3695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581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xmlns="" id="{C705A86F-DB4A-5541-BD0B-5CF14E1894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57851-9E16-46AC-9BC9-5AB3D32DCC82}" type="slidenum">
              <a:rPr lang="zh-CN" altLang="en-US" smtClean="0"/>
              <a:t>10</a:t>
            </a:fld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xmlns="" id="{DFDBFB0D-7646-4FC6-991C-D311EC4865A7}"/>
              </a:ext>
            </a:extLst>
          </p:cNvPr>
          <p:cNvSpPr/>
          <p:nvPr/>
        </p:nvSpPr>
        <p:spPr>
          <a:xfrm>
            <a:off x="1625601" y="5840777"/>
            <a:ext cx="9191172" cy="8714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solidFill>
                  <a:schemeClr val="bg1">
                    <a:lumMod val="50000"/>
                  </a:schemeClr>
                </a:solidFill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Module #1 </a:t>
            </a:r>
            <a:r>
              <a:rPr lang="en-US" altLang="zh-CN" sz="2800" dirty="0" smtClean="0">
                <a:solidFill>
                  <a:schemeClr val="bg1">
                    <a:lumMod val="50000"/>
                  </a:schemeClr>
                </a:solidFill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Knowledge Base Construction</a:t>
            </a:r>
            <a:endParaRPr lang="en-US" altLang="zh-CN" sz="2800" dirty="0">
              <a:solidFill>
                <a:schemeClr val="bg1">
                  <a:lumMod val="50000"/>
                </a:schemeClr>
              </a:solidFill>
              <a:latin typeface="Linux Biolinum O" panose="02000503000000000000" pitchFamily="2" charset="0"/>
              <a:ea typeface="Linux Biolinum O" panose="02000503000000000000" pitchFamily="2" charset="0"/>
              <a:cs typeface="Linux Biolinum O" panose="02000503000000000000" pitchFamily="2" charset="0"/>
            </a:endParaRPr>
          </a:p>
        </p:txBody>
      </p:sp>
      <p:grpSp>
        <p:nvGrpSpPr>
          <p:cNvPr id="36" name="组 35"/>
          <p:cNvGrpSpPr/>
          <p:nvPr/>
        </p:nvGrpSpPr>
        <p:grpSpPr>
          <a:xfrm>
            <a:off x="220950" y="374926"/>
            <a:ext cx="2667393" cy="967422"/>
            <a:chOff x="220950" y="374926"/>
            <a:chExt cx="2667393" cy="967422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8139" y="420255"/>
              <a:ext cx="2560204" cy="922093"/>
            </a:xfrm>
            <a:prstGeom prst="rect">
              <a:avLst/>
            </a:prstGeom>
          </p:spPr>
        </p:pic>
        <p:sp>
          <p:nvSpPr>
            <p:cNvPr id="5" name="矩形 4">
              <a:extLst>
                <a:ext uri="{FF2B5EF4-FFF2-40B4-BE49-F238E27FC236}">
                  <a16:creationId xmlns:a16="http://schemas.microsoft.com/office/drawing/2014/main" xmlns="" id="{EE688455-4CD8-48DE-A11C-EB57C4EC8ABB}"/>
                </a:ext>
              </a:extLst>
            </p:cNvPr>
            <p:cNvSpPr/>
            <p:nvPr/>
          </p:nvSpPr>
          <p:spPr>
            <a:xfrm>
              <a:off x="220950" y="374926"/>
              <a:ext cx="1404651" cy="732444"/>
            </a:xfrm>
            <a:prstGeom prst="rect">
              <a:avLst/>
            </a:prstGeom>
            <a:noFill/>
            <a:ln w="31750">
              <a:solidFill>
                <a:srgbClr val="3484C9"/>
              </a:solidFill>
              <a:prstDash val="sysDash"/>
            </a:ln>
            <a:effectLst>
              <a:glow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Linux Biolinum O" panose="02000503000000000000" pitchFamily="2" charset="0"/>
              </a:endParaRPr>
            </a:p>
          </p:txBody>
        </p:sp>
      </p:grpSp>
      <p:sp>
        <p:nvSpPr>
          <p:cNvPr id="37" name="标题 2">
            <a:extLst>
              <a:ext uri="{FF2B5EF4-FFF2-40B4-BE49-F238E27FC236}">
                <a16:creationId xmlns:a16="http://schemas.microsoft.com/office/drawing/2014/main" xmlns="" id="{C460EFC9-544A-4C43-AE36-B1BEAA7A7926}"/>
              </a:ext>
            </a:extLst>
          </p:cNvPr>
          <p:cNvSpPr txBox="1">
            <a:spLocks/>
          </p:cNvSpPr>
          <p:nvPr/>
        </p:nvSpPr>
        <p:spPr>
          <a:xfrm>
            <a:off x="3279488" y="197265"/>
            <a:ext cx="583548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3484C9"/>
                </a:solidFill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defRPr>
            </a:lvl1pPr>
          </a:lstStyle>
          <a:p>
            <a:r>
              <a:rPr lang="en-US" altLang="zh-CN" dirty="0" smtClean="0"/>
              <a:t>FlowXpert</a:t>
            </a:r>
            <a:r>
              <a:rPr lang="zh-CN" altLang="en-US" dirty="0" smtClean="0"/>
              <a:t> </a:t>
            </a:r>
            <a:r>
              <a:rPr lang="en-US" altLang="zh-CN" dirty="0"/>
              <a:t>-</a:t>
            </a:r>
            <a:r>
              <a:rPr lang="zh-CN" altLang="en-US" dirty="0" smtClean="0"/>
              <a:t> </a:t>
            </a:r>
            <a:r>
              <a:rPr lang="en-US" altLang="zh-CN" dirty="0" smtClean="0"/>
              <a:t>Module#1</a:t>
            </a:r>
            <a:endParaRPr lang="en-US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4376" y="1522828"/>
            <a:ext cx="7160886" cy="4174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440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xmlns="" id="{C705A86F-DB4A-5541-BD0B-5CF14E1894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57851-9E16-46AC-9BC9-5AB3D32DCC82}" type="slidenum">
              <a:rPr lang="zh-CN" altLang="en-US" smtClean="0"/>
              <a:t>11</a:t>
            </a:fld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xmlns="" id="{DFDBFB0D-7646-4FC6-991C-D311EC4865A7}"/>
              </a:ext>
            </a:extLst>
          </p:cNvPr>
          <p:cNvSpPr/>
          <p:nvPr/>
        </p:nvSpPr>
        <p:spPr>
          <a:xfrm>
            <a:off x="1625601" y="5840777"/>
            <a:ext cx="9191172" cy="8714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solidFill>
                  <a:schemeClr val="bg1">
                    <a:lumMod val="50000"/>
                  </a:schemeClr>
                </a:solidFill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Module #1 </a:t>
            </a:r>
            <a:r>
              <a:rPr lang="en-US" altLang="zh-CN" sz="2800" dirty="0" smtClean="0">
                <a:solidFill>
                  <a:schemeClr val="bg1">
                    <a:lumMod val="50000"/>
                  </a:schemeClr>
                </a:solidFill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Extract </a:t>
            </a:r>
            <a:r>
              <a:rPr lang="en-US" altLang="zh-CN" sz="2800" dirty="0">
                <a:solidFill>
                  <a:schemeClr val="bg1">
                    <a:lumMod val="50000"/>
                  </a:schemeClr>
                </a:solidFill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Incidents from Chunks</a:t>
            </a: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4376" y="1522828"/>
            <a:ext cx="7160886" cy="4174784"/>
          </a:xfrm>
          <a:prstGeom prst="rect">
            <a:avLst/>
          </a:prstGeom>
        </p:spPr>
      </p:pic>
      <p:sp>
        <p:nvSpPr>
          <p:cNvPr id="37" name="标题 2">
            <a:extLst>
              <a:ext uri="{FF2B5EF4-FFF2-40B4-BE49-F238E27FC236}">
                <a16:creationId xmlns:a16="http://schemas.microsoft.com/office/drawing/2014/main" xmlns="" id="{C460EFC9-544A-4C43-AE36-B1BEAA7A7926}"/>
              </a:ext>
            </a:extLst>
          </p:cNvPr>
          <p:cNvSpPr txBox="1">
            <a:spLocks/>
          </p:cNvSpPr>
          <p:nvPr/>
        </p:nvSpPr>
        <p:spPr>
          <a:xfrm>
            <a:off x="3279488" y="197265"/>
            <a:ext cx="583548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3484C9"/>
                </a:solidFill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defRPr>
            </a:lvl1pPr>
          </a:lstStyle>
          <a:p>
            <a:r>
              <a:rPr lang="en-US" altLang="zh-CN" dirty="0" smtClean="0"/>
              <a:t>FlowXpert</a:t>
            </a:r>
            <a:r>
              <a:rPr lang="zh-CN" altLang="en-US" dirty="0" smtClean="0"/>
              <a:t> </a:t>
            </a:r>
            <a:r>
              <a:rPr lang="en-US" altLang="zh-CN" dirty="0"/>
              <a:t>-</a:t>
            </a:r>
            <a:r>
              <a:rPr lang="zh-CN" altLang="en-US" dirty="0" smtClean="0"/>
              <a:t> </a:t>
            </a:r>
            <a:r>
              <a:rPr lang="en-US" altLang="zh-CN" dirty="0" smtClean="0"/>
              <a:t>Module#1</a:t>
            </a:r>
            <a:endParaRPr lang="en-US" dirty="0"/>
          </a:p>
        </p:txBody>
      </p:sp>
      <p:sp>
        <p:nvSpPr>
          <p:cNvPr id="16" name="任意形状 15"/>
          <p:cNvSpPr/>
          <p:nvPr/>
        </p:nvSpPr>
        <p:spPr>
          <a:xfrm>
            <a:off x="2234156" y="1513595"/>
            <a:ext cx="4816349" cy="2020011"/>
          </a:xfrm>
          <a:custGeom>
            <a:avLst/>
            <a:gdLst>
              <a:gd name="connsiteX0" fmla="*/ 0 w 4816349"/>
              <a:gd name="connsiteY0" fmla="*/ 0 h 2020011"/>
              <a:gd name="connsiteX1" fmla="*/ 4816349 w 4816349"/>
              <a:gd name="connsiteY1" fmla="*/ 0 h 2020011"/>
              <a:gd name="connsiteX2" fmla="*/ 4816349 w 4816349"/>
              <a:gd name="connsiteY2" fmla="*/ 2020011 h 2020011"/>
              <a:gd name="connsiteX3" fmla="*/ 0 w 4816349"/>
              <a:gd name="connsiteY3" fmla="*/ 2020011 h 2020011"/>
              <a:gd name="connsiteX4" fmla="*/ 0 w 4816349"/>
              <a:gd name="connsiteY4" fmla="*/ 0 h 2020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16349" h="2020011">
                <a:moveTo>
                  <a:pt x="0" y="0"/>
                </a:moveTo>
                <a:lnTo>
                  <a:pt x="4816349" y="0"/>
                </a:lnTo>
                <a:lnTo>
                  <a:pt x="4816349" y="2020011"/>
                </a:lnTo>
                <a:lnTo>
                  <a:pt x="0" y="2020011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任意形状 14"/>
          <p:cNvSpPr/>
          <p:nvPr/>
        </p:nvSpPr>
        <p:spPr>
          <a:xfrm>
            <a:off x="1807906" y="1407972"/>
            <a:ext cx="8778647" cy="4597520"/>
          </a:xfrm>
          <a:custGeom>
            <a:avLst/>
            <a:gdLst>
              <a:gd name="connsiteX0" fmla="*/ 0 w 8778647"/>
              <a:gd name="connsiteY0" fmla="*/ 0 h 4597520"/>
              <a:gd name="connsiteX1" fmla="*/ 8778647 w 8778647"/>
              <a:gd name="connsiteY1" fmla="*/ 0 h 4597520"/>
              <a:gd name="connsiteX2" fmla="*/ 8778647 w 8778647"/>
              <a:gd name="connsiteY2" fmla="*/ 4597520 h 4597520"/>
              <a:gd name="connsiteX3" fmla="*/ 0 w 8778647"/>
              <a:gd name="connsiteY3" fmla="*/ 4597520 h 4597520"/>
              <a:gd name="connsiteX4" fmla="*/ 0 w 8778647"/>
              <a:gd name="connsiteY4" fmla="*/ 0 h 4597520"/>
              <a:gd name="connsiteX5" fmla="*/ 426250 w 8778647"/>
              <a:gd name="connsiteY5" fmla="*/ 105622 h 4597520"/>
              <a:gd name="connsiteX6" fmla="*/ 426250 w 8778647"/>
              <a:gd name="connsiteY6" fmla="*/ 2125633 h 4597520"/>
              <a:gd name="connsiteX7" fmla="*/ 5242599 w 8778647"/>
              <a:gd name="connsiteY7" fmla="*/ 2125633 h 4597520"/>
              <a:gd name="connsiteX8" fmla="*/ 5242599 w 8778647"/>
              <a:gd name="connsiteY8" fmla="*/ 105622 h 4597520"/>
              <a:gd name="connsiteX9" fmla="*/ 426250 w 8778647"/>
              <a:gd name="connsiteY9" fmla="*/ 105622 h 4597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778647" h="4597520">
                <a:moveTo>
                  <a:pt x="0" y="0"/>
                </a:moveTo>
                <a:lnTo>
                  <a:pt x="8778647" y="0"/>
                </a:lnTo>
                <a:lnTo>
                  <a:pt x="8778647" y="4597520"/>
                </a:lnTo>
                <a:lnTo>
                  <a:pt x="0" y="4597520"/>
                </a:lnTo>
                <a:lnTo>
                  <a:pt x="0" y="0"/>
                </a:lnTo>
                <a:close/>
                <a:moveTo>
                  <a:pt x="426250" y="105622"/>
                </a:moveTo>
                <a:lnTo>
                  <a:pt x="426250" y="2125633"/>
                </a:lnTo>
                <a:lnTo>
                  <a:pt x="5242599" y="2125633"/>
                </a:lnTo>
                <a:lnTo>
                  <a:pt x="5242599" y="105622"/>
                </a:lnTo>
                <a:lnTo>
                  <a:pt x="426250" y="105622"/>
                </a:lnTo>
                <a:close/>
              </a:path>
            </a:pathLst>
          </a:cu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63259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xmlns="" id="{C705A86F-DB4A-5541-BD0B-5CF14E1894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57851-9E16-46AC-9BC9-5AB3D32DCC82}" type="slidenum">
              <a:rPr lang="zh-CN" altLang="en-US" smtClean="0"/>
              <a:t>12</a:t>
            </a:fld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xmlns="" id="{DFDBFB0D-7646-4FC6-991C-D311EC4865A7}"/>
              </a:ext>
            </a:extLst>
          </p:cNvPr>
          <p:cNvSpPr/>
          <p:nvPr/>
        </p:nvSpPr>
        <p:spPr>
          <a:xfrm>
            <a:off x="1625601" y="5840777"/>
            <a:ext cx="9191172" cy="8714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solidFill>
                  <a:schemeClr val="bg1">
                    <a:lumMod val="50000"/>
                  </a:schemeClr>
                </a:solidFill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Module #1 </a:t>
            </a:r>
            <a:r>
              <a:rPr lang="en-US" altLang="zh-CN" sz="2800" dirty="0" smtClean="0">
                <a:solidFill>
                  <a:schemeClr val="bg1">
                    <a:lumMod val="50000"/>
                  </a:schemeClr>
                </a:solidFill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Fill </a:t>
            </a:r>
            <a:r>
              <a:rPr lang="en-US" altLang="zh-CN" sz="2800" dirty="0">
                <a:solidFill>
                  <a:schemeClr val="bg1">
                    <a:lumMod val="50000"/>
                  </a:schemeClr>
                </a:solidFill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in Incident-Aware </a:t>
            </a:r>
            <a:r>
              <a:rPr lang="en-US" altLang="zh-CN" sz="2800" dirty="0" smtClean="0">
                <a:solidFill>
                  <a:schemeClr val="bg1">
                    <a:lumMod val="50000"/>
                  </a:schemeClr>
                </a:solidFill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Nodes</a:t>
            </a:r>
            <a:endParaRPr lang="en-US" altLang="zh-CN" sz="2800" dirty="0">
              <a:solidFill>
                <a:schemeClr val="bg1">
                  <a:lumMod val="50000"/>
                </a:schemeClr>
              </a:solidFill>
              <a:latin typeface="Linux Biolinum O" panose="02000503000000000000" pitchFamily="2" charset="0"/>
              <a:ea typeface="Linux Biolinum O" panose="02000503000000000000" pitchFamily="2" charset="0"/>
              <a:cs typeface="Linux Biolinum O" panose="02000503000000000000" pitchFamily="2" charset="0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4376" y="1522828"/>
            <a:ext cx="7160886" cy="4174784"/>
          </a:xfrm>
          <a:prstGeom prst="rect">
            <a:avLst/>
          </a:prstGeom>
        </p:spPr>
      </p:pic>
      <p:sp>
        <p:nvSpPr>
          <p:cNvPr id="37" name="标题 2">
            <a:extLst>
              <a:ext uri="{FF2B5EF4-FFF2-40B4-BE49-F238E27FC236}">
                <a16:creationId xmlns:a16="http://schemas.microsoft.com/office/drawing/2014/main" xmlns="" id="{C460EFC9-544A-4C43-AE36-B1BEAA7A7926}"/>
              </a:ext>
            </a:extLst>
          </p:cNvPr>
          <p:cNvSpPr txBox="1">
            <a:spLocks/>
          </p:cNvSpPr>
          <p:nvPr/>
        </p:nvSpPr>
        <p:spPr>
          <a:xfrm>
            <a:off x="3279488" y="197265"/>
            <a:ext cx="583548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3484C9"/>
                </a:solidFill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defRPr>
            </a:lvl1pPr>
          </a:lstStyle>
          <a:p>
            <a:r>
              <a:rPr lang="en-US" altLang="zh-CN" dirty="0" smtClean="0"/>
              <a:t>FlowXpert</a:t>
            </a:r>
            <a:r>
              <a:rPr lang="zh-CN" altLang="en-US" dirty="0" smtClean="0"/>
              <a:t> </a:t>
            </a:r>
            <a:r>
              <a:rPr lang="en-US" altLang="zh-CN" dirty="0"/>
              <a:t>-</a:t>
            </a:r>
            <a:r>
              <a:rPr lang="zh-CN" altLang="en-US" dirty="0" smtClean="0"/>
              <a:t> </a:t>
            </a:r>
            <a:r>
              <a:rPr lang="en-US" altLang="zh-CN" dirty="0" smtClean="0"/>
              <a:t>Module#1</a:t>
            </a:r>
            <a:endParaRPr lang="en-US" dirty="0"/>
          </a:p>
        </p:txBody>
      </p:sp>
      <p:sp>
        <p:nvSpPr>
          <p:cNvPr id="16" name="任意形状 15"/>
          <p:cNvSpPr/>
          <p:nvPr/>
        </p:nvSpPr>
        <p:spPr>
          <a:xfrm>
            <a:off x="2234156" y="1513595"/>
            <a:ext cx="4816349" cy="2020011"/>
          </a:xfrm>
          <a:custGeom>
            <a:avLst/>
            <a:gdLst>
              <a:gd name="connsiteX0" fmla="*/ 0 w 4816349"/>
              <a:gd name="connsiteY0" fmla="*/ 0 h 2020011"/>
              <a:gd name="connsiteX1" fmla="*/ 4816349 w 4816349"/>
              <a:gd name="connsiteY1" fmla="*/ 0 h 2020011"/>
              <a:gd name="connsiteX2" fmla="*/ 4816349 w 4816349"/>
              <a:gd name="connsiteY2" fmla="*/ 2020011 h 2020011"/>
              <a:gd name="connsiteX3" fmla="*/ 0 w 4816349"/>
              <a:gd name="connsiteY3" fmla="*/ 2020011 h 2020011"/>
              <a:gd name="connsiteX4" fmla="*/ 0 w 4816349"/>
              <a:gd name="connsiteY4" fmla="*/ 0 h 2020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16349" h="2020011">
                <a:moveTo>
                  <a:pt x="0" y="0"/>
                </a:moveTo>
                <a:lnTo>
                  <a:pt x="4816349" y="0"/>
                </a:lnTo>
                <a:lnTo>
                  <a:pt x="4816349" y="2020011"/>
                </a:lnTo>
                <a:lnTo>
                  <a:pt x="0" y="2020011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任意形状 10"/>
          <p:cNvSpPr/>
          <p:nvPr/>
        </p:nvSpPr>
        <p:spPr>
          <a:xfrm>
            <a:off x="6944949" y="1323726"/>
            <a:ext cx="2863514" cy="4259264"/>
          </a:xfrm>
          <a:custGeom>
            <a:avLst/>
            <a:gdLst>
              <a:gd name="connsiteX0" fmla="*/ 0 w 2863514"/>
              <a:gd name="connsiteY0" fmla="*/ 0 h 4259264"/>
              <a:gd name="connsiteX1" fmla="*/ 2863514 w 2863514"/>
              <a:gd name="connsiteY1" fmla="*/ 0 h 4259264"/>
              <a:gd name="connsiteX2" fmla="*/ 2863514 w 2863514"/>
              <a:gd name="connsiteY2" fmla="*/ 4259264 h 4259264"/>
              <a:gd name="connsiteX3" fmla="*/ 0 w 2863514"/>
              <a:gd name="connsiteY3" fmla="*/ 4259264 h 4259264"/>
              <a:gd name="connsiteX4" fmla="*/ 0 w 2863514"/>
              <a:gd name="connsiteY4" fmla="*/ 0 h 4259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63514" h="4259264">
                <a:moveTo>
                  <a:pt x="0" y="0"/>
                </a:moveTo>
                <a:lnTo>
                  <a:pt x="2863514" y="0"/>
                </a:lnTo>
                <a:lnTo>
                  <a:pt x="2863514" y="4259264"/>
                </a:lnTo>
                <a:lnTo>
                  <a:pt x="0" y="4259264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任意形状 9"/>
          <p:cNvSpPr/>
          <p:nvPr/>
        </p:nvSpPr>
        <p:spPr>
          <a:xfrm>
            <a:off x="1625601" y="1222800"/>
            <a:ext cx="8918538" cy="4774839"/>
          </a:xfrm>
          <a:custGeom>
            <a:avLst/>
            <a:gdLst>
              <a:gd name="connsiteX0" fmla="*/ 0 w 8918538"/>
              <a:gd name="connsiteY0" fmla="*/ 0 h 4774839"/>
              <a:gd name="connsiteX1" fmla="*/ 8918538 w 8918538"/>
              <a:gd name="connsiteY1" fmla="*/ 0 h 4774839"/>
              <a:gd name="connsiteX2" fmla="*/ 8918538 w 8918538"/>
              <a:gd name="connsiteY2" fmla="*/ 4774839 h 4774839"/>
              <a:gd name="connsiteX3" fmla="*/ 0 w 8918538"/>
              <a:gd name="connsiteY3" fmla="*/ 4774839 h 4774839"/>
              <a:gd name="connsiteX4" fmla="*/ 0 w 8918538"/>
              <a:gd name="connsiteY4" fmla="*/ 0 h 4774839"/>
              <a:gd name="connsiteX5" fmla="*/ 5319348 w 8918538"/>
              <a:gd name="connsiteY5" fmla="*/ 100926 h 4774839"/>
              <a:gd name="connsiteX6" fmla="*/ 5319348 w 8918538"/>
              <a:gd name="connsiteY6" fmla="*/ 4360190 h 4774839"/>
              <a:gd name="connsiteX7" fmla="*/ 8182862 w 8918538"/>
              <a:gd name="connsiteY7" fmla="*/ 4360190 h 4774839"/>
              <a:gd name="connsiteX8" fmla="*/ 8182862 w 8918538"/>
              <a:gd name="connsiteY8" fmla="*/ 100926 h 4774839"/>
              <a:gd name="connsiteX9" fmla="*/ 5319348 w 8918538"/>
              <a:gd name="connsiteY9" fmla="*/ 100926 h 47748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918538" h="4774839">
                <a:moveTo>
                  <a:pt x="0" y="0"/>
                </a:moveTo>
                <a:lnTo>
                  <a:pt x="8918538" y="0"/>
                </a:lnTo>
                <a:lnTo>
                  <a:pt x="8918538" y="4774839"/>
                </a:lnTo>
                <a:lnTo>
                  <a:pt x="0" y="4774839"/>
                </a:lnTo>
                <a:lnTo>
                  <a:pt x="0" y="0"/>
                </a:lnTo>
                <a:close/>
                <a:moveTo>
                  <a:pt x="5319348" y="100926"/>
                </a:moveTo>
                <a:lnTo>
                  <a:pt x="5319348" y="4360190"/>
                </a:lnTo>
                <a:lnTo>
                  <a:pt x="8182862" y="4360190"/>
                </a:lnTo>
                <a:lnTo>
                  <a:pt x="8182862" y="100926"/>
                </a:lnTo>
                <a:lnTo>
                  <a:pt x="5319348" y="100926"/>
                </a:lnTo>
                <a:close/>
              </a:path>
            </a:pathLst>
          </a:cu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78392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xmlns="" id="{C705A86F-DB4A-5541-BD0B-5CF14E1894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57851-9E16-46AC-9BC9-5AB3D32DCC82}" type="slidenum">
              <a:rPr lang="zh-CN" altLang="en-US" smtClean="0"/>
              <a:t>13</a:t>
            </a:fld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xmlns="" id="{DFDBFB0D-7646-4FC6-991C-D311EC4865A7}"/>
              </a:ext>
            </a:extLst>
          </p:cNvPr>
          <p:cNvSpPr/>
          <p:nvPr/>
        </p:nvSpPr>
        <p:spPr>
          <a:xfrm>
            <a:off x="1625601" y="5840777"/>
            <a:ext cx="9191172" cy="8714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 smtClean="0">
                <a:solidFill>
                  <a:schemeClr val="bg1">
                    <a:lumMod val="50000"/>
                  </a:schemeClr>
                </a:solidFill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Module #1 </a:t>
            </a:r>
            <a:r>
              <a:rPr lang="en-US" altLang="zh-CN" sz="2800" dirty="0" smtClean="0">
                <a:solidFill>
                  <a:schemeClr val="bg1">
                    <a:lumMod val="50000"/>
                  </a:schemeClr>
                </a:solidFill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Merge </a:t>
            </a:r>
            <a:r>
              <a:rPr lang="en-US" altLang="zh-CN" sz="2800" dirty="0">
                <a:solidFill>
                  <a:schemeClr val="bg1">
                    <a:lumMod val="50000"/>
                  </a:schemeClr>
                </a:solidFill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and </a:t>
            </a:r>
            <a:r>
              <a:rPr lang="en-US" altLang="zh-CN" sz="2800" dirty="0" smtClean="0">
                <a:solidFill>
                  <a:schemeClr val="bg1">
                    <a:lumMod val="50000"/>
                  </a:schemeClr>
                </a:solidFill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Refine </a:t>
            </a:r>
            <a:r>
              <a:rPr lang="en-US" altLang="zh-CN" sz="2800" dirty="0">
                <a:solidFill>
                  <a:schemeClr val="bg1">
                    <a:lumMod val="50000"/>
                  </a:schemeClr>
                </a:solidFill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Nodes across </a:t>
            </a:r>
            <a:r>
              <a:rPr lang="en-US" altLang="zh-CN" sz="2800" dirty="0" smtClean="0">
                <a:solidFill>
                  <a:schemeClr val="bg1">
                    <a:lumMod val="50000"/>
                  </a:schemeClr>
                </a:solidFill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Chunks</a:t>
            </a:r>
            <a:endParaRPr lang="en-US" altLang="zh-CN" sz="2800" dirty="0">
              <a:solidFill>
                <a:schemeClr val="bg1">
                  <a:lumMod val="50000"/>
                </a:schemeClr>
              </a:solidFill>
              <a:latin typeface="Linux Biolinum O" panose="02000503000000000000" pitchFamily="2" charset="0"/>
              <a:ea typeface="Linux Biolinum O" panose="02000503000000000000" pitchFamily="2" charset="0"/>
              <a:cs typeface="Linux Biolinum O" panose="02000503000000000000" pitchFamily="2" charset="0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4376" y="1522828"/>
            <a:ext cx="7160886" cy="4174784"/>
          </a:xfrm>
          <a:prstGeom prst="rect">
            <a:avLst/>
          </a:prstGeom>
        </p:spPr>
      </p:pic>
      <p:sp>
        <p:nvSpPr>
          <p:cNvPr id="37" name="标题 2">
            <a:extLst>
              <a:ext uri="{FF2B5EF4-FFF2-40B4-BE49-F238E27FC236}">
                <a16:creationId xmlns:a16="http://schemas.microsoft.com/office/drawing/2014/main" xmlns="" id="{C460EFC9-544A-4C43-AE36-B1BEAA7A7926}"/>
              </a:ext>
            </a:extLst>
          </p:cNvPr>
          <p:cNvSpPr txBox="1">
            <a:spLocks/>
          </p:cNvSpPr>
          <p:nvPr/>
        </p:nvSpPr>
        <p:spPr>
          <a:xfrm>
            <a:off x="3279488" y="197265"/>
            <a:ext cx="583548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3484C9"/>
                </a:solidFill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defRPr>
            </a:lvl1pPr>
          </a:lstStyle>
          <a:p>
            <a:r>
              <a:rPr lang="en-US" altLang="zh-CN" dirty="0" smtClean="0"/>
              <a:t>FlowXpert</a:t>
            </a:r>
            <a:r>
              <a:rPr lang="zh-CN" altLang="en-US" dirty="0" smtClean="0"/>
              <a:t> </a:t>
            </a:r>
            <a:r>
              <a:rPr lang="en-US" altLang="zh-CN" dirty="0"/>
              <a:t>-</a:t>
            </a:r>
            <a:r>
              <a:rPr lang="zh-CN" altLang="en-US" dirty="0" smtClean="0"/>
              <a:t> </a:t>
            </a:r>
            <a:r>
              <a:rPr lang="en-US" altLang="zh-CN" dirty="0" smtClean="0"/>
              <a:t>Module#1</a:t>
            </a:r>
            <a:endParaRPr lang="en-US" dirty="0"/>
          </a:p>
        </p:txBody>
      </p:sp>
      <p:sp>
        <p:nvSpPr>
          <p:cNvPr id="16" name="任意形状 15"/>
          <p:cNvSpPr/>
          <p:nvPr/>
        </p:nvSpPr>
        <p:spPr>
          <a:xfrm>
            <a:off x="2234156" y="1513595"/>
            <a:ext cx="4816349" cy="2020011"/>
          </a:xfrm>
          <a:custGeom>
            <a:avLst/>
            <a:gdLst>
              <a:gd name="connsiteX0" fmla="*/ 0 w 4816349"/>
              <a:gd name="connsiteY0" fmla="*/ 0 h 2020011"/>
              <a:gd name="connsiteX1" fmla="*/ 4816349 w 4816349"/>
              <a:gd name="connsiteY1" fmla="*/ 0 h 2020011"/>
              <a:gd name="connsiteX2" fmla="*/ 4816349 w 4816349"/>
              <a:gd name="connsiteY2" fmla="*/ 2020011 h 2020011"/>
              <a:gd name="connsiteX3" fmla="*/ 0 w 4816349"/>
              <a:gd name="connsiteY3" fmla="*/ 2020011 h 2020011"/>
              <a:gd name="connsiteX4" fmla="*/ 0 w 4816349"/>
              <a:gd name="connsiteY4" fmla="*/ 0 h 2020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16349" h="2020011">
                <a:moveTo>
                  <a:pt x="0" y="0"/>
                </a:moveTo>
                <a:lnTo>
                  <a:pt x="4816349" y="0"/>
                </a:lnTo>
                <a:lnTo>
                  <a:pt x="4816349" y="2020011"/>
                </a:lnTo>
                <a:lnTo>
                  <a:pt x="0" y="2020011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任意形状 10"/>
          <p:cNvSpPr/>
          <p:nvPr/>
        </p:nvSpPr>
        <p:spPr>
          <a:xfrm>
            <a:off x="2096310" y="3446202"/>
            <a:ext cx="5772343" cy="2385342"/>
          </a:xfrm>
          <a:custGeom>
            <a:avLst/>
            <a:gdLst>
              <a:gd name="connsiteX0" fmla="*/ 0 w 5772343"/>
              <a:gd name="connsiteY0" fmla="*/ 0 h 2385342"/>
              <a:gd name="connsiteX1" fmla="*/ 5772343 w 5772343"/>
              <a:gd name="connsiteY1" fmla="*/ 0 h 2385342"/>
              <a:gd name="connsiteX2" fmla="*/ 5772343 w 5772343"/>
              <a:gd name="connsiteY2" fmla="*/ 2385342 h 2385342"/>
              <a:gd name="connsiteX3" fmla="*/ 0 w 5772343"/>
              <a:gd name="connsiteY3" fmla="*/ 2385342 h 2385342"/>
              <a:gd name="connsiteX4" fmla="*/ 0 w 5772343"/>
              <a:gd name="connsiteY4" fmla="*/ 0 h 2385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72343" h="2385342">
                <a:moveTo>
                  <a:pt x="0" y="0"/>
                </a:moveTo>
                <a:lnTo>
                  <a:pt x="5772343" y="0"/>
                </a:lnTo>
                <a:lnTo>
                  <a:pt x="5772343" y="2385342"/>
                </a:lnTo>
                <a:lnTo>
                  <a:pt x="0" y="2385342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任意形状 9"/>
          <p:cNvSpPr/>
          <p:nvPr/>
        </p:nvSpPr>
        <p:spPr>
          <a:xfrm>
            <a:off x="1509547" y="1251254"/>
            <a:ext cx="8659942" cy="4717933"/>
          </a:xfrm>
          <a:custGeom>
            <a:avLst/>
            <a:gdLst>
              <a:gd name="connsiteX0" fmla="*/ 0 w 8659942"/>
              <a:gd name="connsiteY0" fmla="*/ 0 h 4717933"/>
              <a:gd name="connsiteX1" fmla="*/ 8659942 w 8659942"/>
              <a:gd name="connsiteY1" fmla="*/ 0 h 4717933"/>
              <a:gd name="connsiteX2" fmla="*/ 8659942 w 8659942"/>
              <a:gd name="connsiteY2" fmla="*/ 4717933 h 4717933"/>
              <a:gd name="connsiteX3" fmla="*/ 0 w 8659942"/>
              <a:gd name="connsiteY3" fmla="*/ 4717933 h 4717933"/>
              <a:gd name="connsiteX4" fmla="*/ 0 w 8659942"/>
              <a:gd name="connsiteY4" fmla="*/ 0 h 4717933"/>
              <a:gd name="connsiteX5" fmla="*/ 586762 w 8659942"/>
              <a:gd name="connsiteY5" fmla="*/ 2194948 h 4717933"/>
              <a:gd name="connsiteX6" fmla="*/ 586762 w 8659942"/>
              <a:gd name="connsiteY6" fmla="*/ 4580290 h 4717933"/>
              <a:gd name="connsiteX7" fmla="*/ 6359105 w 8659942"/>
              <a:gd name="connsiteY7" fmla="*/ 4580290 h 4717933"/>
              <a:gd name="connsiteX8" fmla="*/ 6359105 w 8659942"/>
              <a:gd name="connsiteY8" fmla="*/ 2194948 h 4717933"/>
              <a:gd name="connsiteX9" fmla="*/ 586762 w 8659942"/>
              <a:gd name="connsiteY9" fmla="*/ 2194948 h 4717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659942" h="4717933">
                <a:moveTo>
                  <a:pt x="0" y="0"/>
                </a:moveTo>
                <a:lnTo>
                  <a:pt x="8659942" y="0"/>
                </a:lnTo>
                <a:lnTo>
                  <a:pt x="8659942" y="4717933"/>
                </a:lnTo>
                <a:lnTo>
                  <a:pt x="0" y="4717933"/>
                </a:lnTo>
                <a:lnTo>
                  <a:pt x="0" y="0"/>
                </a:lnTo>
                <a:close/>
                <a:moveTo>
                  <a:pt x="586762" y="2194948"/>
                </a:moveTo>
                <a:lnTo>
                  <a:pt x="586762" y="4580290"/>
                </a:lnTo>
                <a:lnTo>
                  <a:pt x="6359105" y="4580290"/>
                </a:lnTo>
                <a:lnTo>
                  <a:pt x="6359105" y="2194948"/>
                </a:lnTo>
                <a:lnTo>
                  <a:pt x="586762" y="2194948"/>
                </a:lnTo>
                <a:close/>
              </a:path>
            </a:pathLst>
          </a:cu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62230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xmlns="" id="{C705A86F-DB4A-5541-BD0B-5CF14E1894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57851-9E16-46AC-9BC9-5AB3D32DCC82}" type="slidenum">
              <a:rPr lang="zh-CN" altLang="en-US" smtClean="0"/>
              <a:t>14</a:t>
            </a:fld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xmlns="" id="{DFDBFB0D-7646-4FC6-991C-D311EC4865A7}"/>
              </a:ext>
            </a:extLst>
          </p:cNvPr>
          <p:cNvSpPr/>
          <p:nvPr/>
        </p:nvSpPr>
        <p:spPr>
          <a:xfrm>
            <a:off x="1628958" y="5484885"/>
            <a:ext cx="9191172" cy="8714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solidFill>
                  <a:schemeClr val="bg1">
                    <a:lumMod val="50000"/>
                  </a:schemeClr>
                </a:solidFill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Module </a:t>
            </a:r>
            <a:r>
              <a:rPr lang="en-US" altLang="zh-CN" sz="2800" b="1" dirty="0" smtClean="0">
                <a:solidFill>
                  <a:schemeClr val="bg1">
                    <a:lumMod val="50000"/>
                  </a:schemeClr>
                </a:solidFill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#2 </a:t>
            </a:r>
            <a:r>
              <a:rPr lang="en-US" altLang="zh-CN" sz="2800" dirty="0" smtClean="0">
                <a:solidFill>
                  <a:schemeClr val="bg1">
                    <a:lumMod val="50000"/>
                  </a:schemeClr>
                </a:solidFill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Multi-Agent Coevolution</a:t>
            </a:r>
            <a:endParaRPr lang="en-US" altLang="zh-CN" sz="2800" dirty="0">
              <a:solidFill>
                <a:schemeClr val="bg1">
                  <a:lumMod val="50000"/>
                </a:schemeClr>
              </a:solidFill>
              <a:latin typeface="Linux Biolinum O" panose="02000503000000000000" pitchFamily="2" charset="0"/>
              <a:ea typeface="Linux Biolinum O" panose="02000503000000000000" pitchFamily="2" charset="0"/>
              <a:cs typeface="Linux Biolinum O" panose="02000503000000000000" pitchFamily="2" charset="0"/>
            </a:endParaRPr>
          </a:p>
        </p:txBody>
      </p:sp>
      <p:grpSp>
        <p:nvGrpSpPr>
          <p:cNvPr id="3" name="组 2"/>
          <p:cNvGrpSpPr/>
          <p:nvPr/>
        </p:nvGrpSpPr>
        <p:grpSpPr>
          <a:xfrm>
            <a:off x="328139" y="339865"/>
            <a:ext cx="2625454" cy="1002483"/>
            <a:chOff x="328139" y="339865"/>
            <a:chExt cx="2625454" cy="1002483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8139" y="420255"/>
              <a:ext cx="2560204" cy="922093"/>
            </a:xfrm>
            <a:prstGeom prst="rect">
              <a:avLst/>
            </a:prstGeom>
          </p:spPr>
        </p:pic>
        <p:sp>
          <p:nvSpPr>
            <p:cNvPr id="5" name="矩形 4">
              <a:extLst>
                <a:ext uri="{FF2B5EF4-FFF2-40B4-BE49-F238E27FC236}">
                  <a16:creationId xmlns:a16="http://schemas.microsoft.com/office/drawing/2014/main" xmlns="" id="{EE688455-4CD8-48DE-A11C-EB57C4EC8ABB}"/>
                </a:ext>
              </a:extLst>
            </p:cNvPr>
            <p:cNvSpPr/>
            <p:nvPr/>
          </p:nvSpPr>
          <p:spPr>
            <a:xfrm>
              <a:off x="1628958" y="339865"/>
              <a:ext cx="1324635" cy="803601"/>
            </a:xfrm>
            <a:prstGeom prst="rect">
              <a:avLst/>
            </a:prstGeom>
            <a:noFill/>
            <a:ln w="31750">
              <a:solidFill>
                <a:srgbClr val="3484C9"/>
              </a:solidFill>
              <a:prstDash val="sysDash"/>
            </a:ln>
            <a:effectLst>
              <a:glow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Linux Biolinum O" panose="02000503000000000000" pitchFamily="2" charset="0"/>
              </a:endParaRPr>
            </a:p>
          </p:txBody>
        </p:sp>
      </p:grpSp>
      <p:sp>
        <p:nvSpPr>
          <p:cNvPr id="9" name="标题 2">
            <a:extLst>
              <a:ext uri="{FF2B5EF4-FFF2-40B4-BE49-F238E27FC236}">
                <a16:creationId xmlns:a16="http://schemas.microsoft.com/office/drawing/2014/main" xmlns="" id="{C460EFC9-544A-4C43-AE36-B1BEAA7A7926}"/>
              </a:ext>
            </a:extLst>
          </p:cNvPr>
          <p:cNvSpPr txBox="1">
            <a:spLocks/>
          </p:cNvSpPr>
          <p:nvPr/>
        </p:nvSpPr>
        <p:spPr>
          <a:xfrm>
            <a:off x="3279488" y="197265"/>
            <a:ext cx="583548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3484C9"/>
                </a:solidFill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defRPr>
            </a:lvl1pPr>
          </a:lstStyle>
          <a:p>
            <a:r>
              <a:rPr lang="en-US" altLang="zh-CN" dirty="0" smtClean="0"/>
              <a:t>FlowXpert</a:t>
            </a:r>
            <a:r>
              <a:rPr lang="zh-CN" altLang="en-US" dirty="0" smtClean="0"/>
              <a:t> </a:t>
            </a:r>
            <a:r>
              <a:rPr lang="en-US" altLang="zh-CN" dirty="0"/>
              <a:t>-</a:t>
            </a:r>
            <a:r>
              <a:rPr lang="zh-CN" altLang="en-US" dirty="0" smtClean="0"/>
              <a:t> </a:t>
            </a:r>
            <a:r>
              <a:rPr lang="en-US" altLang="zh-CN" dirty="0" smtClean="0"/>
              <a:t>Module#2</a:t>
            </a:r>
            <a:endParaRPr lang="en-US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705" y="2102309"/>
            <a:ext cx="10557712" cy="2939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517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任意形状 10"/>
          <p:cNvSpPr/>
          <p:nvPr/>
        </p:nvSpPr>
        <p:spPr>
          <a:xfrm>
            <a:off x="963705" y="1673601"/>
            <a:ext cx="10495026" cy="2103444"/>
          </a:xfrm>
          <a:custGeom>
            <a:avLst/>
            <a:gdLst>
              <a:gd name="connsiteX0" fmla="*/ 0 w 10495026"/>
              <a:gd name="connsiteY0" fmla="*/ 0 h 2103444"/>
              <a:gd name="connsiteX1" fmla="*/ 10495026 w 10495026"/>
              <a:gd name="connsiteY1" fmla="*/ 0 h 2103444"/>
              <a:gd name="connsiteX2" fmla="*/ 10495026 w 10495026"/>
              <a:gd name="connsiteY2" fmla="*/ 2103444 h 2103444"/>
              <a:gd name="connsiteX3" fmla="*/ 0 w 10495026"/>
              <a:gd name="connsiteY3" fmla="*/ 2103444 h 2103444"/>
              <a:gd name="connsiteX4" fmla="*/ 0 w 10495026"/>
              <a:gd name="connsiteY4" fmla="*/ 0 h 2103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95026" h="2103444">
                <a:moveTo>
                  <a:pt x="0" y="0"/>
                </a:moveTo>
                <a:lnTo>
                  <a:pt x="10495026" y="0"/>
                </a:lnTo>
                <a:lnTo>
                  <a:pt x="10495026" y="2103444"/>
                </a:lnTo>
                <a:lnTo>
                  <a:pt x="0" y="2103444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xmlns="" id="{C705A86F-DB4A-5541-BD0B-5CF14E1894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57851-9E16-46AC-9BC9-5AB3D32DCC82}" type="slidenum">
              <a:rPr lang="zh-CN" altLang="en-US" smtClean="0"/>
              <a:t>15</a:t>
            </a:fld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xmlns="" id="{DFDBFB0D-7646-4FC6-991C-D311EC4865A7}"/>
              </a:ext>
            </a:extLst>
          </p:cNvPr>
          <p:cNvSpPr/>
          <p:nvPr/>
        </p:nvSpPr>
        <p:spPr>
          <a:xfrm>
            <a:off x="1628958" y="5484885"/>
            <a:ext cx="9191172" cy="8714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solidFill>
                  <a:schemeClr val="bg1">
                    <a:lumMod val="50000"/>
                  </a:schemeClr>
                </a:solidFill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Module </a:t>
            </a:r>
            <a:r>
              <a:rPr lang="en-US" altLang="zh-CN" sz="2800" b="1" dirty="0" smtClean="0">
                <a:solidFill>
                  <a:schemeClr val="bg1">
                    <a:lumMod val="50000"/>
                  </a:schemeClr>
                </a:solidFill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#2 </a:t>
            </a:r>
            <a:r>
              <a:rPr lang="en-US" altLang="zh-CN" sz="2800" dirty="0" smtClean="0">
                <a:solidFill>
                  <a:schemeClr val="bg1">
                    <a:lumMod val="50000"/>
                  </a:schemeClr>
                </a:solidFill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PPO</a:t>
            </a:r>
            <a:r>
              <a:rPr lang="zh-CN" altLang="en-US" sz="2800" dirty="0" smtClean="0">
                <a:solidFill>
                  <a:schemeClr val="bg1">
                    <a:lumMod val="50000"/>
                  </a:schemeClr>
                </a:solidFill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 </a:t>
            </a:r>
            <a:r>
              <a:rPr lang="en-US" altLang="zh-CN" sz="2800" dirty="0" smtClean="0">
                <a:solidFill>
                  <a:schemeClr val="bg1">
                    <a:lumMod val="50000"/>
                  </a:schemeClr>
                </a:solidFill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for</a:t>
            </a:r>
            <a:r>
              <a:rPr lang="zh-CN" altLang="en-US" sz="2800" dirty="0" smtClean="0">
                <a:solidFill>
                  <a:schemeClr val="bg1">
                    <a:lumMod val="50000"/>
                  </a:schemeClr>
                </a:solidFill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 </a:t>
            </a:r>
            <a:r>
              <a:rPr lang="en-US" altLang="zh-CN" sz="2800" dirty="0" smtClean="0">
                <a:solidFill>
                  <a:schemeClr val="bg1">
                    <a:lumMod val="50000"/>
                  </a:schemeClr>
                </a:solidFill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Planner</a:t>
            </a:r>
            <a:endParaRPr lang="en-US" altLang="zh-CN" sz="2800" dirty="0">
              <a:solidFill>
                <a:schemeClr val="bg1">
                  <a:lumMod val="50000"/>
                </a:schemeClr>
              </a:solidFill>
              <a:latin typeface="Linux Biolinum O" panose="02000503000000000000" pitchFamily="2" charset="0"/>
              <a:ea typeface="Linux Biolinum O" panose="02000503000000000000" pitchFamily="2" charset="0"/>
              <a:cs typeface="Linux Biolinum O" panose="02000503000000000000" pitchFamily="2" charset="0"/>
            </a:endParaRPr>
          </a:p>
        </p:txBody>
      </p:sp>
      <p:sp>
        <p:nvSpPr>
          <p:cNvPr id="9" name="标题 2">
            <a:extLst>
              <a:ext uri="{FF2B5EF4-FFF2-40B4-BE49-F238E27FC236}">
                <a16:creationId xmlns:a16="http://schemas.microsoft.com/office/drawing/2014/main" xmlns="" id="{C460EFC9-544A-4C43-AE36-B1BEAA7A7926}"/>
              </a:ext>
            </a:extLst>
          </p:cNvPr>
          <p:cNvSpPr txBox="1">
            <a:spLocks/>
          </p:cNvSpPr>
          <p:nvPr/>
        </p:nvSpPr>
        <p:spPr>
          <a:xfrm>
            <a:off x="3279488" y="197265"/>
            <a:ext cx="583548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3484C9"/>
                </a:solidFill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defRPr>
            </a:lvl1pPr>
          </a:lstStyle>
          <a:p>
            <a:r>
              <a:rPr lang="en-US" altLang="zh-CN" dirty="0" smtClean="0"/>
              <a:t>FlowXpert</a:t>
            </a:r>
            <a:r>
              <a:rPr lang="zh-CN" altLang="en-US" dirty="0" smtClean="0"/>
              <a:t> </a:t>
            </a:r>
            <a:r>
              <a:rPr lang="en-US" altLang="zh-CN" dirty="0"/>
              <a:t>-</a:t>
            </a:r>
            <a:r>
              <a:rPr lang="zh-CN" altLang="en-US" dirty="0" smtClean="0"/>
              <a:t> </a:t>
            </a:r>
            <a:r>
              <a:rPr lang="en-US" altLang="zh-CN" dirty="0" smtClean="0"/>
              <a:t>Module#2</a:t>
            </a:r>
            <a:endParaRPr 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705" y="2102309"/>
            <a:ext cx="10557712" cy="2939598"/>
          </a:xfrm>
          <a:prstGeom prst="rect">
            <a:avLst/>
          </a:prstGeom>
        </p:spPr>
      </p:pic>
      <p:sp>
        <p:nvSpPr>
          <p:cNvPr id="10" name="任意形状 9"/>
          <p:cNvSpPr/>
          <p:nvPr/>
        </p:nvSpPr>
        <p:spPr>
          <a:xfrm>
            <a:off x="790169" y="1464434"/>
            <a:ext cx="10793019" cy="3584717"/>
          </a:xfrm>
          <a:custGeom>
            <a:avLst/>
            <a:gdLst>
              <a:gd name="connsiteX0" fmla="*/ 0 w 10793019"/>
              <a:gd name="connsiteY0" fmla="*/ 0 h 3584717"/>
              <a:gd name="connsiteX1" fmla="*/ 10793019 w 10793019"/>
              <a:gd name="connsiteY1" fmla="*/ 0 h 3584717"/>
              <a:gd name="connsiteX2" fmla="*/ 10793019 w 10793019"/>
              <a:gd name="connsiteY2" fmla="*/ 3584717 h 3584717"/>
              <a:gd name="connsiteX3" fmla="*/ 0 w 10793019"/>
              <a:gd name="connsiteY3" fmla="*/ 3584717 h 3584717"/>
              <a:gd name="connsiteX4" fmla="*/ 0 w 10793019"/>
              <a:gd name="connsiteY4" fmla="*/ 0 h 3584717"/>
              <a:gd name="connsiteX5" fmla="*/ 173536 w 10793019"/>
              <a:gd name="connsiteY5" fmla="*/ 209167 h 3584717"/>
              <a:gd name="connsiteX6" fmla="*/ 173536 w 10793019"/>
              <a:gd name="connsiteY6" fmla="*/ 2312611 h 3584717"/>
              <a:gd name="connsiteX7" fmla="*/ 10668562 w 10793019"/>
              <a:gd name="connsiteY7" fmla="*/ 2312611 h 3584717"/>
              <a:gd name="connsiteX8" fmla="*/ 10668562 w 10793019"/>
              <a:gd name="connsiteY8" fmla="*/ 209167 h 3584717"/>
              <a:gd name="connsiteX9" fmla="*/ 173536 w 10793019"/>
              <a:gd name="connsiteY9" fmla="*/ 209167 h 3584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793019" h="3584717">
                <a:moveTo>
                  <a:pt x="0" y="0"/>
                </a:moveTo>
                <a:lnTo>
                  <a:pt x="10793019" y="0"/>
                </a:lnTo>
                <a:lnTo>
                  <a:pt x="10793019" y="3584717"/>
                </a:lnTo>
                <a:lnTo>
                  <a:pt x="0" y="3584717"/>
                </a:lnTo>
                <a:lnTo>
                  <a:pt x="0" y="0"/>
                </a:lnTo>
                <a:close/>
                <a:moveTo>
                  <a:pt x="173536" y="209167"/>
                </a:moveTo>
                <a:lnTo>
                  <a:pt x="173536" y="2312611"/>
                </a:lnTo>
                <a:lnTo>
                  <a:pt x="10668562" y="2312611"/>
                </a:lnTo>
                <a:lnTo>
                  <a:pt x="10668562" y="209167"/>
                </a:lnTo>
                <a:lnTo>
                  <a:pt x="173536" y="209167"/>
                </a:lnTo>
                <a:close/>
              </a:path>
            </a:pathLst>
          </a:cu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42100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xmlns="" id="{C705A86F-DB4A-5541-BD0B-5CF14E1894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57851-9E16-46AC-9BC9-5AB3D32DCC82}" type="slidenum">
              <a:rPr lang="zh-CN" altLang="en-US" smtClean="0"/>
              <a:t>16</a:t>
            </a:fld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xmlns="" id="{DFDBFB0D-7646-4FC6-991C-D311EC4865A7}"/>
              </a:ext>
            </a:extLst>
          </p:cNvPr>
          <p:cNvSpPr/>
          <p:nvPr/>
        </p:nvSpPr>
        <p:spPr>
          <a:xfrm>
            <a:off x="1628958" y="5484885"/>
            <a:ext cx="9191172" cy="8714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solidFill>
                  <a:schemeClr val="bg1">
                    <a:lumMod val="50000"/>
                  </a:schemeClr>
                </a:solidFill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Module </a:t>
            </a:r>
            <a:r>
              <a:rPr lang="en-US" altLang="zh-CN" sz="2800" b="1" dirty="0" smtClean="0">
                <a:solidFill>
                  <a:schemeClr val="bg1">
                    <a:lumMod val="50000"/>
                  </a:schemeClr>
                </a:solidFill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#2 </a:t>
            </a:r>
            <a:r>
              <a:rPr lang="en-US" altLang="zh-CN" sz="2800" dirty="0" smtClean="0">
                <a:solidFill>
                  <a:schemeClr val="bg1">
                    <a:lumMod val="50000"/>
                  </a:schemeClr>
                </a:solidFill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DPO</a:t>
            </a:r>
            <a:r>
              <a:rPr lang="zh-CN" altLang="en-US" sz="2800" dirty="0" smtClean="0">
                <a:solidFill>
                  <a:schemeClr val="bg1">
                    <a:lumMod val="50000"/>
                  </a:schemeClr>
                </a:solidFill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 </a:t>
            </a:r>
            <a:r>
              <a:rPr lang="en-US" altLang="zh-CN" sz="2800" dirty="0" smtClean="0">
                <a:solidFill>
                  <a:schemeClr val="bg1">
                    <a:lumMod val="50000"/>
                  </a:schemeClr>
                </a:solidFill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for</a:t>
            </a:r>
            <a:r>
              <a:rPr lang="zh-CN" altLang="en-US" sz="2800" dirty="0" smtClean="0">
                <a:solidFill>
                  <a:schemeClr val="bg1">
                    <a:lumMod val="50000"/>
                  </a:schemeClr>
                </a:solidFill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 </a:t>
            </a:r>
            <a:r>
              <a:rPr lang="en-US" altLang="zh-CN" sz="2800" dirty="0" smtClean="0">
                <a:solidFill>
                  <a:schemeClr val="bg1">
                    <a:lumMod val="50000"/>
                  </a:schemeClr>
                </a:solidFill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Scorer</a:t>
            </a:r>
            <a:endParaRPr lang="en-US" altLang="zh-CN" sz="2800" dirty="0">
              <a:solidFill>
                <a:schemeClr val="bg1">
                  <a:lumMod val="50000"/>
                </a:schemeClr>
              </a:solidFill>
              <a:latin typeface="Linux Biolinum O" panose="02000503000000000000" pitchFamily="2" charset="0"/>
              <a:ea typeface="Linux Biolinum O" panose="02000503000000000000" pitchFamily="2" charset="0"/>
              <a:cs typeface="Linux Biolinum O" panose="02000503000000000000" pitchFamily="2" charset="0"/>
            </a:endParaRPr>
          </a:p>
        </p:txBody>
      </p:sp>
      <p:sp>
        <p:nvSpPr>
          <p:cNvPr id="9" name="标题 2">
            <a:extLst>
              <a:ext uri="{FF2B5EF4-FFF2-40B4-BE49-F238E27FC236}">
                <a16:creationId xmlns:a16="http://schemas.microsoft.com/office/drawing/2014/main" xmlns="" id="{C460EFC9-544A-4C43-AE36-B1BEAA7A7926}"/>
              </a:ext>
            </a:extLst>
          </p:cNvPr>
          <p:cNvSpPr txBox="1">
            <a:spLocks/>
          </p:cNvSpPr>
          <p:nvPr/>
        </p:nvSpPr>
        <p:spPr>
          <a:xfrm>
            <a:off x="3279488" y="197265"/>
            <a:ext cx="583548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3484C9"/>
                </a:solidFill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defRPr>
            </a:lvl1pPr>
          </a:lstStyle>
          <a:p>
            <a:r>
              <a:rPr lang="en-US" altLang="zh-CN" dirty="0" smtClean="0"/>
              <a:t>FlowXpert</a:t>
            </a:r>
            <a:r>
              <a:rPr lang="zh-CN" altLang="en-US" dirty="0" smtClean="0"/>
              <a:t> </a:t>
            </a:r>
            <a:r>
              <a:rPr lang="en-US" altLang="zh-CN" dirty="0"/>
              <a:t>-</a:t>
            </a:r>
            <a:r>
              <a:rPr lang="zh-CN" altLang="en-US" dirty="0" smtClean="0"/>
              <a:t> </a:t>
            </a:r>
            <a:r>
              <a:rPr lang="en-US" altLang="zh-CN" dirty="0" smtClean="0"/>
              <a:t>Module#2</a:t>
            </a:r>
            <a:endParaRPr lang="en-US" dirty="0"/>
          </a:p>
        </p:txBody>
      </p:sp>
      <p:sp>
        <p:nvSpPr>
          <p:cNvPr id="13" name="任意形状 12"/>
          <p:cNvSpPr/>
          <p:nvPr/>
        </p:nvSpPr>
        <p:spPr>
          <a:xfrm>
            <a:off x="722613" y="3342808"/>
            <a:ext cx="10942793" cy="1881662"/>
          </a:xfrm>
          <a:custGeom>
            <a:avLst/>
            <a:gdLst>
              <a:gd name="connsiteX0" fmla="*/ 0 w 10942793"/>
              <a:gd name="connsiteY0" fmla="*/ 0 h 1881662"/>
              <a:gd name="connsiteX1" fmla="*/ 10942793 w 10942793"/>
              <a:gd name="connsiteY1" fmla="*/ 0 h 1881662"/>
              <a:gd name="connsiteX2" fmla="*/ 10942793 w 10942793"/>
              <a:gd name="connsiteY2" fmla="*/ 1881662 h 1881662"/>
              <a:gd name="connsiteX3" fmla="*/ 0 w 10942793"/>
              <a:gd name="connsiteY3" fmla="*/ 1881662 h 1881662"/>
              <a:gd name="connsiteX4" fmla="*/ 0 w 10942793"/>
              <a:gd name="connsiteY4" fmla="*/ 0 h 188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942793" h="1881662">
                <a:moveTo>
                  <a:pt x="0" y="0"/>
                </a:moveTo>
                <a:lnTo>
                  <a:pt x="10942793" y="0"/>
                </a:lnTo>
                <a:lnTo>
                  <a:pt x="10942793" y="1881662"/>
                </a:lnTo>
                <a:lnTo>
                  <a:pt x="0" y="1881662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705" y="2102309"/>
            <a:ext cx="10557712" cy="2939598"/>
          </a:xfrm>
          <a:prstGeom prst="rect">
            <a:avLst/>
          </a:prstGeom>
        </p:spPr>
      </p:pic>
      <p:sp>
        <p:nvSpPr>
          <p:cNvPr id="12" name="任意形状 11"/>
          <p:cNvSpPr/>
          <p:nvPr/>
        </p:nvSpPr>
        <p:spPr>
          <a:xfrm>
            <a:off x="560780" y="1678679"/>
            <a:ext cx="11266458" cy="3806206"/>
          </a:xfrm>
          <a:custGeom>
            <a:avLst/>
            <a:gdLst>
              <a:gd name="connsiteX0" fmla="*/ 0 w 11266458"/>
              <a:gd name="connsiteY0" fmla="*/ 0 h 3806206"/>
              <a:gd name="connsiteX1" fmla="*/ 11266458 w 11266458"/>
              <a:gd name="connsiteY1" fmla="*/ 0 h 3806206"/>
              <a:gd name="connsiteX2" fmla="*/ 11266458 w 11266458"/>
              <a:gd name="connsiteY2" fmla="*/ 3806206 h 3806206"/>
              <a:gd name="connsiteX3" fmla="*/ 0 w 11266458"/>
              <a:gd name="connsiteY3" fmla="*/ 3806206 h 3806206"/>
              <a:gd name="connsiteX4" fmla="*/ 0 w 11266458"/>
              <a:gd name="connsiteY4" fmla="*/ 0 h 3806206"/>
              <a:gd name="connsiteX5" fmla="*/ 161832 w 11266458"/>
              <a:gd name="connsiteY5" fmla="*/ 1664129 h 3806206"/>
              <a:gd name="connsiteX6" fmla="*/ 161832 w 11266458"/>
              <a:gd name="connsiteY6" fmla="*/ 3545791 h 3806206"/>
              <a:gd name="connsiteX7" fmla="*/ 11104625 w 11266458"/>
              <a:gd name="connsiteY7" fmla="*/ 3545791 h 3806206"/>
              <a:gd name="connsiteX8" fmla="*/ 11104625 w 11266458"/>
              <a:gd name="connsiteY8" fmla="*/ 1664129 h 3806206"/>
              <a:gd name="connsiteX9" fmla="*/ 161832 w 11266458"/>
              <a:gd name="connsiteY9" fmla="*/ 1664129 h 3806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266458" h="3806206">
                <a:moveTo>
                  <a:pt x="0" y="0"/>
                </a:moveTo>
                <a:lnTo>
                  <a:pt x="11266458" y="0"/>
                </a:lnTo>
                <a:lnTo>
                  <a:pt x="11266458" y="3806206"/>
                </a:lnTo>
                <a:lnTo>
                  <a:pt x="0" y="3806206"/>
                </a:lnTo>
                <a:lnTo>
                  <a:pt x="0" y="0"/>
                </a:lnTo>
                <a:close/>
                <a:moveTo>
                  <a:pt x="161832" y="1664129"/>
                </a:moveTo>
                <a:lnTo>
                  <a:pt x="161832" y="3545791"/>
                </a:lnTo>
                <a:lnTo>
                  <a:pt x="11104625" y="3545791"/>
                </a:lnTo>
                <a:lnTo>
                  <a:pt x="11104625" y="1664129"/>
                </a:lnTo>
                <a:lnTo>
                  <a:pt x="161832" y="1664129"/>
                </a:lnTo>
                <a:close/>
              </a:path>
            </a:pathLst>
          </a:cu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30226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A8EE9E7E-57B6-4334-92AE-3C390D5B63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0192" y="-145140"/>
            <a:ext cx="2566389" cy="1325563"/>
          </a:xfrm>
        </p:spPr>
        <p:txBody>
          <a:bodyPr/>
          <a:lstStyle/>
          <a:p>
            <a:r>
              <a:rPr lang="en-US" altLang="zh-CN" sz="3600" dirty="0">
                <a:solidFill>
                  <a:srgbClr val="3484C9"/>
                </a:solidFill>
              </a:rPr>
              <a:t>Outline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275" y="952493"/>
            <a:ext cx="11356439" cy="5890993"/>
          </a:xfrm>
        </p:spPr>
        <p:txBody>
          <a:bodyPr>
            <a:no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altLang="zh-CN" sz="3000" dirty="0" smtClean="0"/>
              <a:t>What</a:t>
            </a:r>
            <a:r>
              <a:rPr lang="zh-CN" altLang="en-US" sz="3000" dirty="0" smtClean="0"/>
              <a:t> </a:t>
            </a:r>
            <a:r>
              <a:rPr lang="en-US" altLang="zh-CN" sz="3000" dirty="0" smtClean="0"/>
              <a:t>are</a:t>
            </a:r>
            <a:r>
              <a:rPr lang="zh-CN" altLang="en-US" sz="3000" dirty="0" smtClean="0"/>
              <a:t> </a:t>
            </a:r>
            <a:r>
              <a:rPr lang="en-US" altLang="zh-CN" sz="3000" dirty="0" smtClean="0"/>
              <a:t>the</a:t>
            </a:r>
            <a:r>
              <a:rPr lang="zh-CN" altLang="en-US" sz="3000" dirty="0"/>
              <a:t> </a:t>
            </a:r>
            <a:r>
              <a:rPr lang="en-US" altLang="zh-CN" sz="3000" dirty="0" smtClean="0"/>
              <a:t>typical resolutions for a cloud incident?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altLang="zh-CN" sz="2000" dirty="0" smtClean="0">
                <a:sym typeface="Wingdings"/>
              </a:rPr>
              <a:t></a:t>
            </a:r>
            <a:r>
              <a:rPr lang="en-US" sz="2000" dirty="0" smtClean="0"/>
              <a:t> Workflow, step-by-step guidance and executable scripts</a:t>
            </a:r>
            <a:endParaRPr lang="en-US" sz="2000" dirty="0"/>
          </a:p>
          <a:p>
            <a:pPr marL="0" indent="0">
              <a:lnSpc>
                <a:spcPct val="30000"/>
              </a:lnSpc>
              <a:buNone/>
            </a:pPr>
            <a:endParaRPr lang="en-US" sz="2700" dirty="0">
              <a:solidFill>
                <a:srgbClr val="000000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US" altLang="zh-CN" sz="3000" dirty="0"/>
              <a:t>How to transform a naive LLM into a </a:t>
            </a:r>
            <a:r>
              <a:rPr lang="en-US" altLang="zh-CN" sz="3000" dirty="0" smtClean="0"/>
              <a:t>workflow generator</a:t>
            </a:r>
            <a:r>
              <a:rPr lang="zh-CN" altLang="en-US" sz="3000" dirty="0" smtClean="0"/>
              <a:t> </a:t>
            </a:r>
            <a:r>
              <a:rPr lang="en-US" altLang="zh-CN" sz="3000" dirty="0" smtClean="0"/>
              <a:t>in</a:t>
            </a:r>
            <a:r>
              <a:rPr lang="zh-CN" altLang="en-US" sz="3000" dirty="0" smtClean="0"/>
              <a:t> </a:t>
            </a:r>
            <a:r>
              <a:rPr lang="en-US" altLang="zh-CN" sz="3000" dirty="0" smtClean="0"/>
              <a:t>the</a:t>
            </a:r>
            <a:r>
              <a:rPr lang="zh-CN" altLang="en-US" sz="3000" dirty="0" smtClean="0"/>
              <a:t> </a:t>
            </a:r>
            <a:r>
              <a:rPr lang="en-US" altLang="zh-CN" sz="3000" dirty="0" smtClean="0"/>
              <a:t>field</a:t>
            </a:r>
            <a:r>
              <a:rPr lang="zh-CN" altLang="en-US" sz="3000" dirty="0" smtClean="0"/>
              <a:t> </a:t>
            </a:r>
            <a:r>
              <a:rPr lang="en-US" altLang="zh-CN" sz="3000" dirty="0" smtClean="0"/>
              <a:t>of</a:t>
            </a:r>
            <a:r>
              <a:rPr lang="zh-CN" altLang="en-US" sz="3000" dirty="0" smtClean="0"/>
              <a:t> </a:t>
            </a:r>
            <a:r>
              <a:rPr lang="en-US" altLang="zh-CN" sz="3000" dirty="0" smtClean="0"/>
              <a:t>cloud</a:t>
            </a:r>
            <a:r>
              <a:rPr lang="zh-CN" altLang="en-US" sz="3000" dirty="0" smtClean="0"/>
              <a:t> </a:t>
            </a:r>
            <a:r>
              <a:rPr lang="en-US" altLang="zh-CN" sz="3000" dirty="0" smtClean="0"/>
              <a:t>services?</a:t>
            </a:r>
            <a:endParaRPr lang="en-US" altLang="zh-CN" sz="3000" dirty="0"/>
          </a:p>
          <a:p>
            <a:pPr marL="0" indent="0">
              <a:lnSpc>
                <a:spcPct val="110000"/>
              </a:lnSpc>
              <a:buNone/>
            </a:pPr>
            <a:r>
              <a:rPr lang="en-US" altLang="zh-CN" sz="2000" dirty="0">
                <a:sym typeface="Wingdings"/>
              </a:rPr>
              <a:t></a:t>
            </a:r>
            <a:r>
              <a:rPr lang="zh-CN" altLang="en-US" sz="2000" dirty="0">
                <a:sym typeface="Wingdings"/>
              </a:rPr>
              <a:t> </a:t>
            </a:r>
            <a:r>
              <a:rPr lang="en-US" altLang="zh-CN" sz="2000" dirty="0">
                <a:sym typeface="Wingdings"/>
              </a:rPr>
              <a:t>Support of domain </a:t>
            </a:r>
            <a:r>
              <a:rPr lang="en-US" altLang="zh-CN" sz="2000" dirty="0" smtClean="0">
                <a:sym typeface="Wingdings"/>
              </a:rPr>
              <a:t>knowledge</a:t>
            </a:r>
            <a:r>
              <a:rPr lang="en-US" altLang="zh-CN" sz="2000" dirty="0">
                <a:sym typeface="Wingdings"/>
              </a:rPr>
              <a:t>, </a:t>
            </a:r>
            <a:r>
              <a:rPr lang="en-US" altLang="zh-CN" sz="2000" dirty="0" smtClean="0">
                <a:sym typeface="Wingdings"/>
              </a:rPr>
              <a:t>alignment </a:t>
            </a:r>
            <a:r>
              <a:rPr lang="en-US" altLang="zh-CN" sz="2000" dirty="0">
                <a:sym typeface="Wingdings"/>
              </a:rPr>
              <a:t>of application </a:t>
            </a:r>
            <a:r>
              <a:rPr lang="en-US" altLang="zh-CN" sz="2000" dirty="0" smtClean="0">
                <a:sym typeface="Wingdings"/>
              </a:rPr>
              <a:t>capability</a:t>
            </a:r>
            <a:endParaRPr lang="en-US" altLang="zh-CN" sz="2000" dirty="0">
              <a:sym typeface="Wingdings"/>
            </a:endParaRPr>
          </a:p>
          <a:p>
            <a:pPr marL="0" indent="0">
              <a:lnSpc>
                <a:spcPct val="30000"/>
              </a:lnSpc>
              <a:buNone/>
            </a:pPr>
            <a:endParaRPr lang="en-US" sz="2700" dirty="0">
              <a:solidFill>
                <a:srgbClr val="000000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US" sz="3000" dirty="0"/>
              <a:t>Framework design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altLang="zh-CN" sz="2000" dirty="0" smtClean="0">
                <a:sym typeface="Wingdings"/>
              </a:rPr>
              <a:t> </a:t>
            </a:r>
            <a:r>
              <a:rPr lang="en-US" sz="2000" dirty="0" smtClean="0"/>
              <a:t>Knowledge </a:t>
            </a:r>
            <a:r>
              <a:rPr lang="en-US" sz="2000" dirty="0"/>
              <a:t>Base </a:t>
            </a:r>
            <a:r>
              <a:rPr lang="en-US" sz="2000" dirty="0" smtClean="0"/>
              <a:t>Construction, Multi-Agent Coevolution</a:t>
            </a:r>
          </a:p>
          <a:p>
            <a:pPr marL="0" indent="0">
              <a:lnSpc>
                <a:spcPct val="30000"/>
              </a:lnSpc>
              <a:buNone/>
            </a:pPr>
            <a:endParaRPr lang="en-US" sz="2700" dirty="0"/>
          </a:p>
          <a:p>
            <a:pPr marL="0" indent="0">
              <a:lnSpc>
                <a:spcPct val="110000"/>
              </a:lnSpc>
              <a:buNone/>
            </a:pPr>
            <a:r>
              <a:rPr lang="en-US" sz="3000" b="1" dirty="0">
                <a:solidFill>
                  <a:srgbClr val="3484C9"/>
                </a:solidFill>
              </a:rPr>
              <a:t>Evaluation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altLang="zh-CN" sz="2000" dirty="0">
                <a:solidFill>
                  <a:srgbClr val="3484C9"/>
                </a:solidFill>
                <a:sym typeface="Wingdings"/>
              </a:rPr>
              <a:t></a:t>
            </a:r>
            <a:r>
              <a:rPr lang="zh-CN" altLang="en-US" sz="2000" dirty="0">
                <a:solidFill>
                  <a:srgbClr val="3484C9"/>
                </a:solidFill>
                <a:sym typeface="Wingdings"/>
              </a:rPr>
              <a:t> </a:t>
            </a:r>
            <a:r>
              <a:rPr lang="en-US" altLang="zh-CN" sz="2000" dirty="0" smtClean="0">
                <a:solidFill>
                  <a:srgbClr val="3484C9"/>
                </a:solidFill>
                <a:sym typeface="Wingdings"/>
              </a:rPr>
              <a:t>Benchmark tests, online </a:t>
            </a:r>
            <a:r>
              <a:rPr lang="en-US" altLang="zh-CN" sz="2000" dirty="0">
                <a:solidFill>
                  <a:srgbClr val="3484C9"/>
                </a:solidFill>
                <a:sym typeface="Wingdings"/>
              </a:rPr>
              <a:t>d</a:t>
            </a:r>
            <a:r>
              <a:rPr lang="en-US" altLang="zh-CN" sz="2000" dirty="0" smtClean="0">
                <a:solidFill>
                  <a:srgbClr val="3484C9"/>
                </a:solidFill>
                <a:sym typeface="Wingdings"/>
              </a:rPr>
              <a:t>eployment, case </a:t>
            </a:r>
            <a:r>
              <a:rPr lang="en-US" altLang="zh-CN" sz="2000" dirty="0">
                <a:solidFill>
                  <a:srgbClr val="3484C9"/>
                </a:solidFill>
                <a:sym typeface="Wingdings"/>
              </a:rPr>
              <a:t>s</a:t>
            </a:r>
            <a:r>
              <a:rPr lang="en-US" altLang="zh-CN" sz="2000" dirty="0" smtClean="0">
                <a:solidFill>
                  <a:srgbClr val="3484C9"/>
                </a:solidFill>
                <a:sym typeface="Wingdings"/>
              </a:rPr>
              <a:t>tudy</a:t>
            </a:r>
            <a:endParaRPr lang="en-US" sz="2000" dirty="0">
              <a:solidFill>
                <a:srgbClr val="3484C9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B9362C-1164-7D46-8745-C6482650573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306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288"/>
    </mc:Choice>
    <mc:Fallback xmlns="">
      <p:transition spd="slow" advTm="39288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37B336DE-77CD-63F9-B578-175E3D15C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406"/>
            <a:ext cx="10515600" cy="1325563"/>
          </a:xfrm>
        </p:spPr>
        <p:txBody>
          <a:bodyPr/>
          <a:lstStyle/>
          <a:p>
            <a:r>
              <a:rPr kumimoji="1" lang="en-US" altLang="zh-CN" dirty="0" smtClean="0"/>
              <a:t>Evaluation: Dataset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and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Metric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xmlns="" id="{12A80B3B-3B20-EB4F-2CBD-A0B35BD3C7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57851-9E16-46AC-9BC9-5AB3D32DCC82}" type="slidenum">
              <a:rPr lang="zh-CN" altLang="en-US" smtClean="0"/>
              <a:t>18</a:t>
            </a:fld>
            <a:endParaRPr lang="zh-CN" altLang="en-US"/>
          </a:p>
        </p:txBody>
      </p:sp>
      <p:grpSp>
        <p:nvGrpSpPr>
          <p:cNvPr id="5" name="组 4"/>
          <p:cNvGrpSpPr/>
          <p:nvPr/>
        </p:nvGrpSpPr>
        <p:grpSpPr>
          <a:xfrm>
            <a:off x="323883" y="5446869"/>
            <a:ext cx="11924101" cy="688843"/>
            <a:chOff x="14143145" y="17838436"/>
            <a:chExt cx="12586352" cy="68884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文本框 5"/>
                <p:cNvSpPr txBox="1"/>
                <p:nvPr/>
              </p:nvSpPr>
              <p:spPr>
                <a:xfrm>
                  <a:off x="14143145" y="17838436"/>
                  <a:ext cx="6465659" cy="68762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sz="2000" b="0" i="1" smtClean="0">
                            <a:latin typeface="Cambria Math" charset="0"/>
                          </a:rPr>
                          <m:t>𝑃𝑟𝑒𝑐𝑖𝑠𝑖𝑜𝑛</m:t>
                        </m:r>
                        <m:r>
                          <a:rPr kumimoji="1" lang="en-US" altLang="zh-CN" sz="2000" b="0" i="1" smtClean="0">
                            <a:latin typeface="Cambria Math" charset="0"/>
                          </a:rPr>
                          <m:t>=</m:t>
                        </m:r>
                        <m:f>
                          <m:fPr>
                            <m:ctrlPr>
                              <a:rPr kumimoji="1" lang="bg-BG" altLang="zh-CN" sz="2000" b="0" i="1" smtClean="0"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kumimoji="1" lang="en-US" altLang="zh-CN" sz="2000" b="0" i="1" smtClean="0">
                                <a:latin typeface="Cambria Math" charset="0"/>
                              </a:rPr>
                              <m:t>1</m:t>
                            </m:r>
                          </m:num>
                          <m:den>
                            <m:r>
                              <a:rPr kumimoji="1" lang="en-US" altLang="zh-CN" sz="2000" b="0" i="1" smtClean="0">
                                <a:latin typeface="Cambria Math" charset="0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kumimoji="1" lang="en-US" altLang="zh-CN" sz="2000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000" b="0" i="1" smtClean="0">
                                    <a:latin typeface="Cambria Math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kumimoji="1" lang="en-US" altLang="zh-CN" sz="2000" b="0" i="1" smtClean="0">
                                    <a:latin typeface="Cambria Math" charset="0"/>
                                  </a:rPr>
                                  <m:t>𝑔</m:t>
                                </m:r>
                              </m:sub>
                            </m:sSub>
                            <m:r>
                              <a:rPr kumimoji="1" lang="en-US" altLang="zh-CN" sz="2000" b="0" i="1" smtClean="0">
                                <a:latin typeface="Cambria Math" charset="0"/>
                              </a:rPr>
                              <m:t>|</m:t>
                            </m:r>
                          </m:den>
                        </m:f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kumimoji="1" lang="bg-BG" altLang="zh-CN" sz="2000" b="0" i="1" smtClean="0">
                                <a:latin typeface="Cambria Math" charset="0"/>
                              </a:rPr>
                            </m:ctrlPr>
                          </m:naryPr>
                          <m:sub>
                            <m:sSub>
                              <m:sSubPr>
                                <m:ctrlPr>
                                  <a:rPr kumimoji="1" lang="en-US" altLang="zh-CN" sz="2000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000" b="0" i="1" smtClean="0">
                                    <a:latin typeface="Cambria Math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kumimoji="1" lang="en-US" altLang="zh-CN" sz="2000" b="0" i="1" smtClean="0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m:rPr>
                                <m:brk m:alnAt="9"/>
                              </m:rPr>
                              <a:rPr kumimoji="1" lang="en-US" altLang="zh-CN" sz="20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∈</m:t>
                            </m:r>
                            <m:sSub>
                              <m:sSubPr>
                                <m:ctrlPr>
                                  <a:rPr kumimoji="1" lang="en-US" altLang="zh-CN" sz="20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0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kumimoji="1" lang="en-US" altLang="zh-CN" sz="20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𝑔</m:t>
                                </m:r>
                              </m:sub>
                            </m:sSub>
                          </m:sub>
                          <m:sup/>
                          <m:e>
                            <m:sSub>
                              <m:sSubPr>
                                <m:ctrlPr>
                                  <a:rPr kumimoji="1" lang="en-US" altLang="zh-CN" sz="2000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000" b="0" i="1" smtClean="0">
                                    <a:latin typeface="Cambria Math" charset="0"/>
                                  </a:rPr>
                                  <m:t>𝑚𝑎𝑥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kumimoji="1" lang="en-US" altLang="zh-CN" sz="2000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sz="2000" i="1">
                                        <a:latin typeface="Cambria Math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kumimoji="1" lang="en-US" altLang="zh-CN" sz="2000" b="0" i="1" smtClean="0">
                                        <a:latin typeface="Cambria Math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m:rPr>
                                    <m:brk m:alnAt="9"/>
                                  </m:rPr>
                                  <a:rPr kumimoji="1" lang="en-US" altLang="zh-CN" sz="20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∈</m:t>
                                </m:r>
                                <m:sSub>
                                  <m:sSubPr>
                                    <m:ctrlPr>
                                      <a:rPr kumimoji="1" lang="en-US" altLang="zh-CN" sz="2000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sz="2000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kumimoji="1" lang="en-US" altLang="zh-CN" sz="2000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𝑟</m:t>
                                    </m:r>
                                  </m:sub>
                                </m:sSub>
                              </m:sub>
                            </m:sSub>
                            <m:r>
                              <m:rPr>
                                <m:sty m:val="p"/>
                              </m:rPr>
                              <a:rPr kumimoji="1" lang="en-US" altLang="zh-CN" sz="2000" b="0" i="0" smtClean="0">
                                <a:latin typeface="Cambria Math" charset="0"/>
                              </a:rPr>
                              <m:t>cos</m:t>
                            </m:r>
                            <m:r>
                              <a:rPr kumimoji="1" lang="en-US" altLang="zh-CN" sz="2000" b="0" i="1" smtClean="0">
                                <a:latin typeface="Cambria Math" charset="0"/>
                              </a:rPr>
                              <m:t>⁡(</m:t>
                            </m:r>
                            <m:r>
                              <a:rPr kumimoji="1" lang="en-US" altLang="zh-CN" sz="2000" b="0" i="1" smtClean="0">
                                <a:latin typeface="Cambria Math" charset="0"/>
                              </a:rPr>
                              <m:t>𝐸</m:t>
                            </m:r>
                            <m:r>
                              <a:rPr kumimoji="1" lang="en-US" altLang="zh-CN" sz="2000" b="0" i="1" smtClean="0">
                                <a:latin typeface="Cambria Math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kumimoji="1" lang="en-US" altLang="zh-CN" sz="2000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000" b="0" i="1" smtClean="0">
                                    <a:latin typeface="Cambria Math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kumimoji="1" lang="en-US" altLang="zh-CN" sz="2000" b="0" i="1" smtClean="0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kumimoji="1" lang="en-US" altLang="zh-CN" sz="2000" b="0" i="1" smtClean="0">
                                <a:latin typeface="Cambria Math" charset="0"/>
                              </a:rPr>
                              <m:t>),</m:t>
                            </m:r>
                            <m:r>
                              <a:rPr kumimoji="1" lang="en-US" altLang="zh-CN" sz="2000" b="0" i="1" smtClean="0">
                                <a:latin typeface="Cambria Math" charset="0"/>
                              </a:rPr>
                              <m:t>𝐸</m:t>
                            </m:r>
                            <m:r>
                              <a:rPr kumimoji="1" lang="en-US" altLang="zh-CN" sz="2000" b="0" i="1" smtClean="0">
                                <a:latin typeface="Cambria Math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kumimoji="1" lang="en-US" altLang="zh-CN" sz="2000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000" b="0" i="1" smtClean="0">
                                    <a:latin typeface="Cambria Math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kumimoji="1" lang="en-US" altLang="zh-CN" sz="2000" b="0" i="1" smtClean="0"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kumimoji="1" lang="en-US" altLang="zh-CN" sz="2000" b="0" i="1" smtClean="0">
                                <a:latin typeface="Cambria Math" charset="0"/>
                              </a:rPr>
                              <m:t>))</m:t>
                            </m:r>
                          </m:e>
                        </m:nary>
                      </m:oMath>
                    </m:oMathPara>
                  </a14:m>
                  <a:endParaRPr kumimoji="1" lang="zh-CN" altLang="en-US" sz="2000" dirty="0"/>
                </a:p>
              </p:txBody>
            </p:sp>
          </mc:Choice>
          <mc:Fallback xmlns="">
            <p:sp>
              <p:nvSpPr>
                <p:cNvPr id="6" name="文本框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143145" y="17838436"/>
                  <a:ext cx="6465659" cy="687624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文本框 6"/>
                <p:cNvSpPr txBox="1"/>
                <p:nvPr/>
              </p:nvSpPr>
              <p:spPr>
                <a:xfrm>
                  <a:off x="20203049" y="17838436"/>
                  <a:ext cx="6526448" cy="68884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sz="2000" b="0" i="1" smtClean="0">
                            <a:latin typeface="Cambria Math" charset="0"/>
                          </a:rPr>
                          <m:t>𝑅𝑒𝑐𝑎𝑙𝑙</m:t>
                        </m:r>
                        <m:r>
                          <a:rPr kumimoji="1" lang="en-US" altLang="zh-CN" sz="2000" b="0" i="1" smtClean="0">
                            <a:latin typeface="Cambria Math" charset="0"/>
                          </a:rPr>
                          <m:t>=</m:t>
                        </m:r>
                        <m:f>
                          <m:fPr>
                            <m:ctrlPr>
                              <a:rPr kumimoji="1" lang="bg-BG" altLang="zh-CN" sz="2000" b="0" i="1" smtClean="0"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kumimoji="1" lang="en-US" altLang="zh-CN" sz="2000" b="0" i="1" smtClean="0">
                                <a:latin typeface="Cambria Math" charset="0"/>
                              </a:rPr>
                              <m:t>1</m:t>
                            </m:r>
                          </m:num>
                          <m:den>
                            <m:r>
                              <a:rPr kumimoji="1" lang="en-US" altLang="zh-CN" sz="2000" b="0" i="1" smtClean="0">
                                <a:latin typeface="Cambria Math" charset="0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kumimoji="1" lang="en-US" altLang="zh-CN" sz="2000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000" b="0" i="1" smtClean="0">
                                    <a:latin typeface="Cambria Math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kumimoji="1" lang="en-US" altLang="zh-CN" sz="2000" b="0" i="1" smtClean="0">
                                    <a:latin typeface="Cambria Math" charset="0"/>
                                  </a:rPr>
                                  <m:t>𝑟</m:t>
                                </m:r>
                              </m:sub>
                            </m:sSub>
                            <m:r>
                              <a:rPr kumimoji="1" lang="en-US" altLang="zh-CN" sz="2000" b="0" i="1" smtClean="0">
                                <a:latin typeface="Cambria Math" charset="0"/>
                              </a:rPr>
                              <m:t>|</m:t>
                            </m:r>
                          </m:den>
                        </m:f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kumimoji="1" lang="bg-BG" altLang="zh-CN" sz="2000" b="0" i="1" smtClean="0">
                                <a:latin typeface="Cambria Math" charset="0"/>
                              </a:rPr>
                            </m:ctrlPr>
                          </m:naryPr>
                          <m:sub>
                            <m:sSub>
                              <m:sSubPr>
                                <m:ctrlPr>
                                  <a:rPr kumimoji="1" lang="en-US" altLang="zh-CN" sz="2000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000" b="0" i="1" smtClean="0">
                                    <a:latin typeface="Cambria Math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kumimoji="1" lang="en-US" altLang="zh-CN" sz="2000" b="0" i="1" smtClean="0"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m:rPr>
                                <m:brk m:alnAt="9"/>
                              </m:rPr>
                              <a:rPr kumimoji="1" lang="en-US" altLang="zh-CN" sz="20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∈</m:t>
                            </m:r>
                            <m:sSub>
                              <m:sSubPr>
                                <m:ctrlPr>
                                  <a:rPr kumimoji="1" lang="en-US" altLang="zh-CN" sz="20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0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kumimoji="1" lang="en-US" altLang="zh-CN" sz="20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𝑟</m:t>
                                </m:r>
                              </m:sub>
                            </m:sSub>
                          </m:sub>
                          <m:sup/>
                          <m:e>
                            <m:sSub>
                              <m:sSubPr>
                                <m:ctrlPr>
                                  <a:rPr kumimoji="1" lang="en-US" altLang="zh-CN" sz="2000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000" b="0" i="1" smtClean="0">
                                    <a:latin typeface="Cambria Math" charset="0"/>
                                  </a:rPr>
                                  <m:t>𝑚𝑎𝑥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kumimoji="1" lang="en-US" altLang="zh-CN" sz="2000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sz="2000" i="1">
                                        <a:latin typeface="Cambria Math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kumimoji="1" lang="en-US" altLang="zh-CN" sz="2000" b="0" i="1" smtClean="0"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m:rPr>
                                    <m:brk m:alnAt="9"/>
                                  </m:rPr>
                                  <a:rPr kumimoji="1" lang="en-US" altLang="zh-CN" sz="20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∈</m:t>
                                </m:r>
                                <m:sSub>
                                  <m:sSubPr>
                                    <m:ctrlPr>
                                      <a:rPr kumimoji="1" lang="en-US" altLang="zh-CN" sz="2000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sz="2000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kumimoji="1" lang="en-US" altLang="zh-CN" sz="2000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𝑔</m:t>
                                    </m:r>
                                  </m:sub>
                                </m:sSub>
                              </m:sub>
                            </m:sSub>
                            <m:r>
                              <m:rPr>
                                <m:sty m:val="p"/>
                              </m:rPr>
                              <a:rPr kumimoji="1" lang="en-US" altLang="zh-CN" sz="2000" b="0" i="0" smtClean="0">
                                <a:latin typeface="Cambria Math" charset="0"/>
                              </a:rPr>
                              <m:t>cos</m:t>
                            </m:r>
                            <m:r>
                              <a:rPr kumimoji="1" lang="en-US" altLang="zh-CN" sz="2000" b="0" i="1" smtClean="0">
                                <a:latin typeface="Cambria Math" charset="0"/>
                              </a:rPr>
                              <m:t>⁡(</m:t>
                            </m:r>
                            <m:r>
                              <a:rPr kumimoji="1" lang="en-US" altLang="zh-CN" sz="2000" b="0" i="1" smtClean="0">
                                <a:latin typeface="Cambria Math" charset="0"/>
                              </a:rPr>
                              <m:t>𝐸</m:t>
                            </m:r>
                            <m:r>
                              <a:rPr kumimoji="1" lang="en-US" altLang="zh-CN" sz="2000" b="0" i="1" smtClean="0">
                                <a:latin typeface="Cambria Math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kumimoji="1" lang="en-US" altLang="zh-CN" sz="2000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000" b="0" i="1" smtClean="0">
                                    <a:latin typeface="Cambria Math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kumimoji="1" lang="en-US" altLang="zh-CN" sz="2000" b="0" i="1" smtClean="0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kumimoji="1" lang="en-US" altLang="zh-CN" sz="2000" b="0" i="1" smtClean="0">
                                <a:latin typeface="Cambria Math" charset="0"/>
                              </a:rPr>
                              <m:t>),</m:t>
                            </m:r>
                            <m:r>
                              <a:rPr kumimoji="1" lang="en-US" altLang="zh-CN" sz="2000" b="0" i="1" smtClean="0">
                                <a:latin typeface="Cambria Math" charset="0"/>
                              </a:rPr>
                              <m:t>𝐸</m:t>
                            </m:r>
                            <m:r>
                              <a:rPr kumimoji="1" lang="en-US" altLang="zh-CN" sz="2000" b="0" i="1" smtClean="0">
                                <a:latin typeface="Cambria Math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kumimoji="1" lang="en-US" altLang="zh-CN" sz="2000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000" b="0" i="1" smtClean="0">
                                    <a:latin typeface="Cambria Math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kumimoji="1" lang="en-US" altLang="zh-CN" sz="2000" b="0" i="1" smtClean="0"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kumimoji="1" lang="en-US" altLang="zh-CN" sz="2000" b="0" i="1" smtClean="0">
                                <a:latin typeface="Cambria Math" charset="0"/>
                              </a:rPr>
                              <m:t>))</m:t>
                            </m:r>
                          </m:e>
                        </m:nary>
                      </m:oMath>
                    </m:oMathPara>
                  </a14:m>
                  <a:endParaRPr kumimoji="1" lang="zh-CN" altLang="en-US" sz="2000" dirty="0"/>
                </a:p>
              </p:txBody>
            </p:sp>
          </mc:Choice>
          <mc:Fallback xmlns="">
            <p:sp>
              <p:nvSpPr>
                <p:cNvPr id="7" name="文本框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203049" y="17838436"/>
                  <a:ext cx="6526448" cy="688843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" name="矩形 2"/>
          <p:cNvSpPr/>
          <p:nvPr/>
        </p:nvSpPr>
        <p:spPr>
          <a:xfrm>
            <a:off x="539622" y="1266003"/>
            <a:ext cx="11353800" cy="20159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kumimoji="1" lang="en-US" altLang="zh-CN" sz="2500" b="1" dirty="0" smtClean="0"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Evaluation</a:t>
            </a:r>
            <a:r>
              <a:rPr kumimoji="1" lang="zh-CN" altLang="en-US" sz="2500" b="1" dirty="0" smtClean="0"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 </a:t>
            </a:r>
            <a:r>
              <a:rPr kumimoji="1" lang="en-US" altLang="zh-CN" sz="2500" b="1" dirty="0" smtClean="0"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Dataset: </a:t>
            </a:r>
          </a:p>
          <a:p>
            <a:pPr marL="342900" indent="-342900">
              <a:lnSpc>
                <a:spcPct val="125000"/>
              </a:lnSpc>
              <a:buFont typeface="Arial" charset="0"/>
              <a:buChar char="•"/>
            </a:pPr>
            <a:r>
              <a:rPr kumimoji="1" lang="en-US" altLang="zh-CN" sz="2500" dirty="0" smtClean="0"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From </a:t>
            </a:r>
            <a:r>
              <a:rPr kumimoji="1" lang="en-US" altLang="zh-CN" sz="2500" dirty="0"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operation</a:t>
            </a:r>
            <a:r>
              <a:rPr kumimoji="1" lang="zh-CN" altLang="en-US" sz="2500" dirty="0"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 </a:t>
            </a:r>
            <a:r>
              <a:rPr kumimoji="1" lang="en-US" altLang="zh-CN" sz="2500" dirty="0"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documents of Huawei Cloud’s datacenter</a:t>
            </a:r>
            <a:r>
              <a:rPr kumimoji="1" lang="zh-CN" altLang="en-US" sz="2500" dirty="0"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 </a:t>
            </a:r>
            <a:r>
              <a:rPr kumimoji="1" lang="en-US" altLang="zh-CN" sz="2500" dirty="0"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network (DCN team) </a:t>
            </a:r>
            <a:endParaRPr kumimoji="1" lang="en-US" altLang="zh-CN" sz="2500" dirty="0" smtClean="0">
              <a:latin typeface="Linux Biolinum O" panose="02000503000000000000" pitchFamily="2" charset="0"/>
              <a:ea typeface="Linux Biolinum O" panose="02000503000000000000" pitchFamily="2" charset="0"/>
              <a:cs typeface="Linux Biolinum O" panose="02000503000000000000" pitchFamily="2" charset="0"/>
            </a:endParaRPr>
          </a:p>
          <a:p>
            <a:pPr marL="342900" indent="-342900">
              <a:lnSpc>
                <a:spcPct val="125000"/>
              </a:lnSpc>
              <a:buFont typeface="Arial" charset="0"/>
              <a:buChar char="•"/>
            </a:pPr>
            <a:r>
              <a:rPr kumimoji="1" lang="en-US" altLang="zh-CN" sz="2500" dirty="0" smtClean="0"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252 user queries </a:t>
            </a:r>
            <a:r>
              <a:rPr kumimoji="1" lang="en-US" altLang="zh-CN" sz="2500" dirty="0"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and their corresponding standard </a:t>
            </a:r>
            <a:r>
              <a:rPr kumimoji="1" lang="en-US" altLang="zh-CN" sz="2500" dirty="0" smtClean="0"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workflows</a:t>
            </a:r>
          </a:p>
          <a:p>
            <a:pPr marL="342900" indent="-342900">
              <a:lnSpc>
                <a:spcPct val="125000"/>
              </a:lnSpc>
              <a:buFont typeface="Arial" charset="0"/>
              <a:buChar char="•"/>
            </a:pPr>
            <a:r>
              <a:rPr kumimoji="1" lang="en-US" altLang="zh-CN" sz="2500" dirty="0" smtClean="0"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4 domains</a:t>
            </a:r>
            <a:r>
              <a:rPr kumimoji="1" lang="en-US" altLang="zh-CN" sz="2500" dirty="0"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: hardware, </a:t>
            </a:r>
            <a:r>
              <a:rPr kumimoji="1" lang="en-US" altLang="zh-CN" sz="2500" dirty="0" smtClean="0"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interface, network, top</a:t>
            </a:r>
            <a:endParaRPr kumimoji="1" lang="zh-CN" altLang="en-US" sz="2500" dirty="0">
              <a:latin typeface="Linux Biolinum O" panose="02000503000000000000" pitchFamily="2" charset="0"/>
              <a:ea typeface="Linux Biolinum O" panose="02000503000000000000" pitchFamily="2" charset="0"/>
              <a:cs typeface="Linux Biolinum O" panose="02000503000000000000" pitchFamily="2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58283" y="3285892"/>
            <a:ext cx="11353800" cy="20159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kumimoji="1" lang="en-US" altLang="zh-CN" sz="2500" b="1" dirty="0" smtClean="0"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Metric: </a:t>
            </a:r>
          </a:p>
          <a:p>
            <a:pPr marL="342900" indent="-342900">
              <a:lnSpc>
                <a:spcPct val="125000"/>
              </a:lnSpc>
              <a:buFont typeface="Arial" charset="0"/>
              <a:buChar char="•"/>
            </a:pPr>
            <a:r>
              <a:rPr kumimoji="1" lang="en-US" altLang="zh-CN" sz="2500" dirty="0"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We </a:t>
            </a:r>
            <a:r>
              <a:rPr kumimoji="1" lang="en-US" altLang="zh-CN" sz="2500" dirty="0" smtClean="0"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propose </a:t>
            </a:r>
            <a:r>
              <a:rPr kumimoji="1" lang="en-US" altLang="zh-CN" sz="2500" dirty="0"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STEPScore as a tailored </a:t>
            </a:r>
            <a:r>
              <a:rPr kumimoji="1" lang="en-US" altLang="zh-CN" sz="2500" dirty="0" smtClean="0"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metric</a:t>
            </a:r>
            <a:endParaRPr kumimoji="1" lang="en-US" altLang="zh-CN" sz="2500" dirty="0">
              <a:latin typeface="Linux Biolinum O" panose="02000503000000000000" pitchFamily="2" charset="0"/>
              <a:ea typeface="Linux Biolinum O" panose="02000503000000000000" pitchFamily="2" charset="0"/>
              <a:cs typeface="Linux Biolinum O" panose="02000503000000000000" pitchFamily="2" charset="0"/>
            </a:endParaRPr>
          </a:p>
          <a:p>
            <a:pPr marL="342900" indent="-342900">
              <a:lnSpc>
                <a:spcPct val="125000"/>
              </a:lnSpc>
              <a:buFont typeface="Arial" charset="0"/>
              <a:buChar char="•"/>
            </a:pPr>
            <a:r>
              <a:rPr kumimoji="1" lang="en-US" altLang="zh-CN" sz="2500" dirty="0"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The </a:t>
            </a:r>
            <a:r>
              <a:rPr kumimoji="1" lang="en-US" altLang="zh-CN" sz="2500" i="1" dirty="0" smtClean="0"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Precision</a:t>
            </a:r>
            <a:r>
              <a:rPr kumimoji="1" lang="en-US" altLang="zh-CN" sz="2500" dirty="0" smtClean="0"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 </a:t>
            </a:r>
            <a:r>
              <a:rPr kumimoji="1" lang="en-US" altLang="zh-CN" sz="2500" dirty="0"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indicates how closely the generated steps match the standard steps.</a:t>
            </a:r>
          </a:p>
          <a:p>
            <a:pPr marL="342900" indent="-342900">
              <a:lnSpc>
                <a:spcPct val="125000"/>
              </a:lnSpc>
              <a:buFont typeface="Arial" charset="0"/>
              <a:buChar char="•"/>
            </a:pPr>
            <a:r>
              <a:rPr kumimoji="1" lang="en-US" altLang="zh-CN" sz="2500" dirty="0"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The </a:t>
            </a:r>
            <a:r>
              <a:rPr kumimoji="1" lang="en-US" altLang="zh-CN" sz="2500" i="1" dirty="0" smtClean="0"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Recall</a:t>
            </a:r>
            <a:r>
              <a:rPr kumimoji="1" lang="en-US" altLang="zh-CN" sz="2500" dirty="0" smtClean="0"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 </a:t>
            </a:r>
            <a:r>
              <a:rPr kumimoji="1" lang="en-US" altLang="zh-CN" sz="2500" dirty="0"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indicates how well the standard steps are retrieved in the generated steps. </a:t>
            </a:r>
          </a:p>
        </p:txBody>
      </p:sp>
    </p:spTree>
    <p:extLst>
      <p:ext uri="{BB962C8B-B14F-4D97-AF65-F5344CB8AC3E}">
        <p14:creationId xmlns:p14="http://schemas.microsoft.com/office/powerpoint/2010/main" val="714129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A8EE9E7E-57B6-4334-92AE-3C390D5B63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0192" y="-145140"/>
            <a:ext cx="2566389" cy="1325563"/>
          </a:xfrm>
        </p:spPr>
        <p:txBody>
          <a:bodyPr/>
          <a:lstStyle/>
          <a:p>
            <a:r>
              <a:rPr lang="en-US" altLang="zh-CN" sz="3600" dirty="0">
                <a:solidFill>
                  <a:srgbClr val="3484C9"/>
                </a:solidFill>
              </a:rPr>
              <a:t>Outline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275" y="952493"/>
            <a:ext cx="11356439" cy="5890993"/>
          </a:xfrm>
        </p:spPr>
        <p:txBody>
          <a:bodyPr>
            <a:no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altLang="zh-CN" sz="3000" b="1" dirty="0" smtClean="0">
                <a:solidFill>
                  <a:srgbClr val="3484C9"/>
                </a:solidFill>
              </a:rPr>
              <a:t>What</a:t>
            </a:r>
            <a:r>
              <a:rPr lang="zh-CN" altLang="en-US" sz="3000" b="1" dirty="0" smtClean="0">
                <a:solidFill>
                  <a:srgbClr val="3484C9"/>
                </a:solidFill>
              </a:rPr>
              <a:t> </a:t>
            </a:r>
            <a:r>
              <a:rPr lang="en-US" altLang="zh-CN" sz="3000" b="1" dirty="0" smtClean="0">
                <a:solidFill>
                  <a:srgbClr val="3484C9"/>
                </a:solidFill>
              </a:rPr>
              <a:t>are</a:t>
            </a:r>
            <a:r>
              <a:rPr lang="zh-CN" altLang="en-US" sz="3000" b="1" dirty="0" smtClean="0">
                <a:solidFill>
                  <a:srgbClr val="3484C9"/>
                </a:solidFill>
              </a:rPr>
              <a:t> </a:t>
            </a:r>
            <a:r>
              <a:rPr lang="en-US" altLang="zh-CN" sz="3000" b="1" dirty="0" smtClean="0">
                <a:solidFill>
                  <a:srgbClr val="3484C9"/>
                </a:solidFill>
              </a:rPr>
              <a:t>the</a:t>
            </a:r>
            <a:r>
              <a:rPr lang="zh-CN" altLang="en-US" sz="3000" b="1" dirty="0">
                <a:solidFill>
                  <a:srgbClr val="3484C9"/>
                </a:solidFill>
              </a:rPr>
              <a:t> </a:t>
            </a:r>
            <a:r>
              <a:rPr lang="en-US" altLang="zh-CN" sz="3000" b="1" dirty="0" smtClean="0">
                <a:solidFill>
                  <a:srgbClr val="3484C9"/>
                </a:solidFill>
              </a:rPr>
              <a:t>typical resolutions for a cloud incident?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altLang="zh-CN" sz="2000" dirty="0" smtClean="0">
                <a:solidFill>
                  <a:srgbClr val="3484C9"/>
                </a:solidFill>
                <a:sym typeface="Wingdings"/>
              </a:rPr>
              <a:t></a:t>
            </a:r>
            <a:r>
              <a:rPr lang="en-US" sz="2000" dirty="0" smtClean="0">
                <a:solidFill>
                  <a:srgbClr val="3484C9"/>
                </a:solidFill>
              </a:rPr>
              <a:t> </a:t>
            </a:r>
            <a:r>
              <a:rPr lang="en-US" altLang="zh-CN" sz="2000" dirty="0" smtClean="0">
                <a:solidFill>
                  <a:srgbClr val="3484C9"/>
                </a:solidFill>
              </a:rPr>
              <a:t>W</a:t>
            </a:r>
            <a:r>
              <a:rPr lang="en-US" sz="2000" dirty="0" smtClean="0">
                <a:solidFill>
                  <a:srgbClr val="3484C9"/>
                </a:solidFill>
              </a:rPr>
              <a:t>orkflow, step-by-step guidance and executable scripts</a:t>
            </a:r>
            <a:endParaRPr lang="en-US" sz="2000" dirty="0">
              <a:solidFill>
                <a:srgbClr val="3484C9"/>
              </a:solidFill>
            </a:endParaRPr>
          </a:p>
          <a:p>
            <a:pPr marL="0" indent="0">
              <a:lnSpc>
                <a:spcPct val="30000"/>
              </a:lnSpc>
              <a:buNone/>
            </a:pPr>
            <a:endParaRPr lang="en-US" sz="2700" dirty="0">
              <a:solidFill>
                <a:srgbClr val="000000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US" altLang="zh-CN" sz="3000" dirty="0">
                <a:solidFill>
                  <a:srgbClr val="000000"/>
                </a:solidFill>
              </a:rPr>
              <a:t>How to transform a naive LLM into a </a:t>
            </a:r>
            <a:r>
              <a:rPr lang="en-US" altLang="zh-CN" sz="3000" dirty="0" smtClean="0">
                <a:solidFill>
                  <a:srgbClr val="000000"/>
                </a:solidFill>
              </a:rPr>
              <a:t>workflow generator</a:t>
            </a:r>
            <a:r>
              <a:rPr lang="zh-CN" altLang="en-US" sz="3000" dirty="0" smtClean="0">
                <a:solidFill>
                  <a:srgbClr val="000000"/>
                </a:solidFill>
              </a:rPr>
              <a:t> </a:t>
            </a:r>
            <a:r>
              <a:rPr lang="en-US" altLang="zh-CN" sz="3000" dirty="0" smtClean="0">
                <a:solidFill>
                  <a:srgbClr val="000000"/>
                </a:solidFill>
              </a:rPr>
              <a:t>in</a:t>
            </a:r>
            <a:r>
              <a:rPr lang="zh-CN" altLang="en-US" sz="3000" dirty="0" smtClean="0">
                <a:solidFill>
                  <a:srgbClr val="000000"/>
                </a:solidFill>
              </a:rPr>
              <a:t> </a:t>
            </a:r>
            <a:r>
              <a:rPr lang="en-US" altLang="zh-CN" sz="3000" dirty="0" smtClean="0">
                <a:solidFill>
                  <a:srgbClr val="000000"/>
                </a:solidFill>
              </a:rPr>
              <a:t>the</a:t>
            </a:r>
            <a:r>
              <a:rPr lang="zh-CN" altLang="en-US" sz="3000" dirty="0" smtClean="0">
                <a:solidFill>
                  <a:srgbClr val="000000"/>
                </a:solidFill>
              </a:rPr>
              <a:t> </a:t>
            </a:r>
            <a:r>
              <a:rPr lang="en-US" altLang="zh-CN" sz="3000" dirty="0" smtClean="0">
                <a:solidFill>
                  <a:srgbClr val="000000"/>
                </a:solidFill>
              </a:rPr>
              <a:t>field</a:t>
            </a:r>
            <a:r>
              <a:rPr lang="zh-CN" altLang="en-US" sz="3000" dirty="0" smtClean="0">
                <a:solidFill>
                  <a:srgbClr val="000000"/>
                </a:solidFill>
              </a:rPr>
              <a:t> </a:t>
            </a:r>
            <a:r>
              <a:rPr lang="en-US" altLang="zh-CN" sz="3000" dirty="0" smtClean="0">
                <a:solidFill>
                  <a:srgbClr val="000000"/>
                </a:solidFill>
              </a:rPr>
              <a:t>of</a:t>
            </a:r>
            <a:r>
              <a:rPr lang="zh-CN" altLang="en-US" sz="3000" dirty="0" smtClean="0">
                <a:solidFill>
                  <a:srgbClr val="000000"/>
                </a:solidFill>
              </a:rPr>
              <a:t> </a:t>
            </a:r>
            <a:r>
              <a:rPr lang="en-US" altLang="zh-CN" sz="3000" dirty="0" smtClean="0">
                <a:solidFill>
                  <a:srgbClr val="000000"/>
                </a:solidFill>
              </a:rPr>
              <a:t>cloud</a:t>
            </a:r>
            <a:r>
              <a:rPr lang="zh-CN" altLang="en-US" sz="3000" dirty="0" smtClean="0">
                <a:solidFill>
                  <a:srgbClr val="000000"/>
                </a:solidFill>
              </a:rPr>
              <a:t> </a:t>
            </a:r>
            <a:r>
              <a:rPr lang="en-US" altLang="zh-CN" sz="3000" dirty="0" smtClean="0">
                <a:solidFill>
                  <a:srgbClr val="000000"/>
                </a:solidFill>
              </a:rPr>
              <a:t>services?</a:t>
            </a:r>
            <a:endParaRPr lang="en-US" altLang="zh-CN" sz="3000" dirty="0">
              <a:solidFill>
                <a:srgbClr val="000000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US" altLang="zh-CN" sz="2000" dirty="0">
                <a:solidFill>
                  <a:srgbClr val="000000"/>
                </a:solidFill>
                <a:sym typeface="Wingdings"/>
              </a:rPr>
              <a:t></a:t>
            </a:r>
            <a:r>
              <a:rPr lang="zh-CN" altLang="en-US" sz="2000" dirty="0">
                <a:solidFill>
                  <a:srgbClr val="000000"/>
                </a:solidFill>
                <a:sym typeface="Wingdings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sym typeface="Wingdings"/>
              </a:rPr>
              <a:t>Support of domain </a:t>
            </a:r>
            <a:r>
              <a:rPr lang="en-US" altLang="zh-CN" sz="2000" dirty="0" smtClean="0">
                <a:solidFill>
                  <a:srgbClr val="000000"/>
                </a:solidFill>
                <a:sym typeface="Wingdings"/>
              </a:rPr>
              <a:t>knowledge</a:t>
            </a:r>
            <a:r>
              <a:rPr lang="en-US" altLang="zh-CN" sz="2000" dirty="0">
                <a:solidFill>
                  <a:srgbClr val="000000"/>
                </a:solidFill>
                <a:sym typeface="Wingdings"/>
              </a:rPr>
              <a:t>, </a:t>
            </a:r>
            <a:r>
              <a:rPr lang="en-US" altLang="zh-CN" sz="2000" dirty="0" smtClean="0">
                <a:solidFill>
                  <a:srgbClr val="000000"/>
                </a:solidFill>
                <a:sym typeface="Wingdings"/>
              </a:rPr>
              <a:t>alignment </a:t>
            </a:r>
            <a:r>
              <a:rPr lang="en-US" altLang="zh-CN" sz="2000" dirty="0">
                <a:solidFill>
                  <a:srgbClr val="000000"/>
                </a:solidFill>
                <a:sym typeface="Wingdings"/>
              </a:rPr>
              <a:t>of application </a:t>
            </a:r>
            <a:r>
              <a:rPr lang="en-US" altLang="zh-CN" sz="2000" dirty="0" smtClean="0">
                <a:solidFill>
                  <a:srgbClr val="000000"/>
                </a:solidFill>
                <a:sym typeface="Wingdings"/>
              </a:rPr>
              <a:t>capability</a:t>
            </a:r>
            <a:endParaRPr lang="en-US" altLang="zh-CN" sz="2000" dirty="0">
              <a:solidFill>
                <a:srgbClr val="000000"/>
              </a:solidFill>
              <a:sym typeface="Wingdings"/>
            </a:endParaRPr>
          </a:p>
          <a:p>
            <a:pPr marL="0" indent="0">
              <a:lnSpc>
                <a:spcPct val="30000"/>
              </a:lnSpc>
              <a:buNone/>
            </a:pPr>
            <a:endParaRPr lang="en-US" sz="2700" dirty="0">
              <a:solidFill>
                <a:srgbClr val="000000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US" sz="3000" dirty="0">
                <a:solidFill>
                  <a:srgbClr val="000000"/>
                </a:solidFill>
              </a:rPr>
              <a:t>Framework design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altLang="zh-CN" sz="2000" dirty="0" smtClean="0">
                <a:solidFill>
                  <a:srgbClr val="000000"/>
                </a:solidFill>
                <a:sym typeface="Wingdings"/>
              </a:rPr>
              <a:t> </a:t>
            </a:r>
            <a:r>
              <a:rPr lang="en-US" sz="2000" dirty="0" smtClean="0">
                <a:solidFill>
                  <a:srgbClr val="000000"/>
                </a:solidFill>
              </a:rPr>
              <a:t>Knowledge </a:t>
            </a:r>
            <a:r>
              <a:rPr lang="en-US" sz="2000" dirty="0">
                <a:solidFill>
                  <a:srgbClr val="000000"/>
                </a:solidFill>
              </a:rPr>
              <a:t>Base </a:t>
            </a:r>
            <a:r>
              <a:rPr lang="en-US" sz="2000" dirty="0" smtClean="0">
                <a:solidFill>
                  <a:srgbClr val="000000"/>
                </a:solidFill>
              </a:rPr>
              <a:t>Construction, Multi-Agent Coevolution</a:t>
            </a:r>
          </a:p>
          <a:p>
            <a:pPr marL="0" indent="0">
              <a:lnSpc>
                <a:spcPct val="30000"/>
              </a:lnSpc>
              <a:buNone/>
            </a:pPr>
            <a:endParaRPr lang="en-US" sz="2700" dirty="0"/>
          </a:p>
          <a:p>
            <a:pPr marL="0" indent="0">
              <a:lnSpc>
                <a:spcPct val="110000"/>
              </a:lnSpc>
              <a:buNone/>
            </a:pPr>
            <a:r>
              <a:rPr lang="en-US" sz="3000" dirty="0"/>
              <a:t>Evaluation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altLang="zh-CN" sz="2000" dirty="0">
                <a:sym typeface="Wingdings"/>
              </a:rPr>
              <a:t></a:t>
            </a:r>
            <a:r>
              <a:rPr lang="zh-CN" altLang="en-US" sz="2000" dirty="0">
                <a:solidFill>
                  <a:srgbClr val="7F7F7F"/>
                </a:solidFill>
                <a:sym typeface="Wingdings"/>
              </a:rPr>
              <a:t> </a:t>
            </a:r>
            <a:r>
              <a:rPr lang="en-US" altLang="zh-CN" sz="2000" dirty="0" smtClean="0">
                <a:sym typeface="Wingdings"/>
              </a:rPr>
              <a:t>Benchmark tests, online </a:t>
            </a:r>
            <a:r>
              <a:rPr lang="en-US" altLang="zh-CN" sz="2000" dirty="0">
                <a:sym typeface="Wingdings"/>
              </a:rPr>
              <a:t>d</a:t>
            </a:r>
            <a:r>
              <a:rPr lang="en-US" altLang="zh-CN" sz="2000" dirty="0" smtClean="0">
                <a:sym typeface="Wingdings"/>
              </a:rPr>
              <a:t>eployment, case </a:t>
            </a:r>
            <a:r>
              <a:rPr lang="en-US" altLang="zh-CN" sz="2000" dirty="0">
                <a:sym typeface="Wingdings"/>
              </a:rPr>
              <a:t>s</a:t>
            </a:r>
            <a:r>
              <a:rPr lang="en-US" altLang="zh-CN" sz="2000" dirty="0" smtClean="0">
                <a:sym typeface="Wingdings"/>
              </a:rPr>
              <a:t>tudy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B9362C-1164-7D46-8745-C6482650573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5690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288"/>
    </mc:Choice>
    <mc:Fallback xmlns="">
      <p:transition spd="slow" advTm="39288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>
            <a:extLst>
              <a:ext uri="{FF2B5EF4-FFF2-40B4-BE49-F238E27FC236}">
                <a16:creationId xmlns:a16="http://schemas.microsoft.com/office/drawing/2014/main" xmlns="" id="{37B336DE-77CD-63F9-B578-175E3D15C065}"/>
              </a:ext>
            </a:extLst>
          </p:cNvPr>
          <p:cNvSpPr txBox="1">
            <a:spLocks/>
          </p:cNvSpPr>
          <p:nvPr/>
        </p:nvSpPr>
        <p:spPr>
          <a:xfrm>
            <a:off x="838200" y="5240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3484C9"/>
                </a:solidFill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defRPr>
            </a:lvl1pPr>
          </a:lstStyle>
          <a:p>
            <a:r>
              <a:rPr kumimoji="1" lang="en-US" altLang="zh-CN" dirty="0" smtClean="0"/>
              <a:t>Evaluation: Overall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Performance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xmlns="" id="{12A80B3B-3B20-EB4F-2CBD-A0B35BD3C7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57851-9E16-46AC-9BC9-5AB3D32DCC82}" type="slidenum">
              <a:rPr lang="zh-CN" altLang="en-US" smtClean="0"/>
              <a:t>19</a:t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058" y="1279328"/>
            <a:ext cx="10640211" cy="4861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02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xmlns="" id="{37B336DE-77CD-63F9-B578-175E3D15C065}"/>
              </a:ext>
            </a:extLst>
          </p:cNvPr>
          <p:cNvSpPr txBox="1">
            <a:spLocks/>
          </p:cNvSpPr>
          <p:nvPr/>
        </p:nvSpPr>
        <p:spPr>
          <a:xfrm>
            <a:off x="838200" y="5240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3484C9"/>
                </a:solidFill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defRPr>
            </a:lvl1pPr>
          </a:lstStyle>
          <a:p>
            <a:r>
              <a:rPr kumimoji="1" lang="en-US" altLang="zh-CN" dirty="0"/>
              <a:t>Online Deployment: For OCEs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xmlns="" id="{1D9A4760-A6A8-6DF6-3051-6B000E006D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57851-9E16-46AC-9BC9-5AB3D32DCC82}" type="slidenum">
              <a:rPr lang="zh-CN" altLang="en-US" smtClean="0"/>
              <a:t>20</a:t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786" y="1158282"/>
            <a:ext cx="8342529" cy="4195601"/>
          </a:xfrm>
          <a:prstGeom prst="rect">
            <a:avLst/>
          </a:prstGeom>
        </p:spPr>
      </p:pic>
      <p:grpSp>
        <p:nvGrpSpPr>
          <p:cNvPr id="9" name="组 8"/>
          <p:cNvGrpSpPr/>
          <p:nvPr/>
        </p:nvGrpSpPr>
        <p:grpSpPr>
          <a:xfrm>
            <a:off x="1263846" y="5371563"/>
            <a:ext cx="9233080" cy="1283675"/>
            <a:chOff x="14992654" y="19252064"/>
            <a:chExt cx="9739304" cy="1348442"/>
          </a:xfrm>
        </p:grpSpPr>
        <p:sp>
          <p:nvSpPr>
            <p:cNvPr id="10" name="文本框 9">
              <a:extLst>
                <a:ext uri="{FF2B5EF4-FFF2-40B4-BE49-F238E27FC236}">
                  <a16:creationId xmlns="" xmlns:a16="http://schemas.microsoft.com/office/drawing/2014/main" id="{0FDD60FB-3D5A-F4AC-7C3C-4F48F330FFC4}"/>
                </a:ext>
              </a:extLst>
            </p:cNvPr>
            <p:cNvSpPr txBox="1"/>
            <p:nvPr/>
          </p:nvSpPr>
          <p:spPr>
            <a:xfrm>
              <a:off x="15110280" y="19355682"/>
              <a:ext cx="9621678" cy="1244824"/>
            </a:xfrm>
            <a:prstGeom prst="roundRect">
              <a:avLst>
                <a:gd name="adj" fmla="val 17973"/>
              </a:avLst>
            </a:prstGeom>
            <a:solidFill>
              <a:schemeClr val="accent2">
                <a:lumMod val="20000"/>
                <a:lumOff val="80000"/>
                <a:alpha val="90000"/>
              </a:schemeClr>
            </a:solidFill>
          </p:spPr>
          <p:txBody>
            <a:bodyPr wrap="square">
              <a:noAutofit/>
            </a:bodyPr>
            <a:lstStyle/>
            <a:p>
              <a:pPr marL="576000" lvl="1" indent="-576000">
                <a:lnSpc>
                  <a:spcPts val="2500"/>
                </a:lnSpc>
                <a:buClr>
                  <a:srgbClr val="0070C0"/>
                </a:buClr>
                <a:buSzPct val="127000"/>
              </a:pPr>
              <a:r>
                <a:rPr lang="en-US" altLang="zh-CN" sz="1600" dirty="0" smtClean="0">
                  <a:latin typeface="Instrument Sans Medium" pitchFamily="2" charset="0"/>
                  <a:cs typeface="Gurmukhi MN Regular" panose="02020600050405020304" charset="0"/>
                </a:rPr>
                <a:t>	</a:t>
              </a:r>
              <a:r>
                <a:rPr kumimoji="1" lang="en-US" altLang="zh-CN" sz="1600" b="1" dirty="0">
                  <a:solidFill>
                    <a:srgbClr val="FF0000"/>
                  </a:solidFill>
                  <a:latin typeface="Linux Biolinum O" panose="02000503000000000000" pitchFamily="2" charset="0"/>
                  <a:ea typeface="Linux Biolinum O" panose="02000503000000000000" pitchFamily="2" charset="0"/>
                  <a:cs typeface="Linux Biolinum O" panose="02000503000000000000" pitchFamily="2" charset="0"/>
                </a:rPr>
                <a:t>For</a:t>
              </a:r>
              <a:r>
                <a:rPr kumimoji="1" lang="zh-CN" altLang="en-US" sz="1600" b="1" dirty="0">
                  <a:solidFill>
                    <a:srgbClr val="FF0000"/>
                  </a:solidFill>
                  <a:latin typeface="Linux Biolinum O" panose="02000503000000000000" pitchFamily="2" charset="0"/>
                  <a:ea typeface="Linux Biolinum O" panose="02000503000000000000" pitchFamily="2" charset="0"/>
                  <a:cs typeface="Linux Biolinum O" panose="02000503000000000000" pitchFamily="2" charset="0"/>
                </a:rPr>
                <a:t> </a:t>
              </a:r>
              <a:r>
                <a:rPr kumimoji="1" lang="en-US" altLang="zh-CN" sz="1600" b="1" dirty="0">
                  <a:solidFill>
                    <a:srgbClr val="FF0000"/>
                  </a:solidFill>
                  <a:latin typeface="Linux Biolinum O" panose="02000503000000000000" pitchFamily="2" charset="0"/>
                  <a:ea typeface="Linux Biolinum O" panose="02000503000000000000" pitchFamily="2" charset="0"/>
                  <a:cs typeface="Linux Biolinum O" panose="02000503000000000000" pitchFamily="2" charset="0"/>
                </a:rPr>
                <a:t>OCEs:  </a:t>
              </a:r>
              <a:r>
                <a:rPr kumimoji="1" lang="en-US" altLang="zh-CN" sz="1600" dirty="0" smtClean="0">
                  <a:latin typeface="Linux Biolinum O" panose="02000503000000000000" pitchFamily="2" charset="0"/>
                  <a:ea typeface="Linux Biolinum O" panose="02000503000000000000" pitchFamily="2" charset="0"/>
                  <a:cs typeface="Linux Biolinum O" panose="02000503000000000000" pitchFamily="2" charset="0"/>
                </a:rPr>
                <a:t>(1) A </a:t>
              </a:r>
              <a:r>
                <a:rPr kumimoji="1" lang="en-US" altLang="zh-CN" sz="1600" dirty="0">
                  <a:latin typeface="Linux Biolinum O" panose="02000503000000000000" pitchFamily="2" charset="0"/>
                  <a:ea typeface="Linux Biolinum O" panose="02000503000000000000" pitchFamily="2" charset="0"/>
                  <a:cs typeface="Linux Biolinum O" panose="02000503000000000000" pitchFamily="2" charset="0"/>
                </a:rPr>
                <a:t>10-week deployment in Huawei Cloud DCN, </a:t>
              </a:r>
              <a:r>
                <a:rPr kumimoji="1" lang="en-US" altLang="zh-CN" sz="1600" dirty="0" smtClean="0">
                  <a:latin typeface="Linux Biolinum O" panose="02000503000000000000" pitchFamily="2" charset="0"/>
                  <a:ea typeface="Linux Biolinum O" panose="02000503000000000000" pitchFamily="2" charset="0"/>
                  <a:cs typeface="Linux Biolinum O" panose="02000503000000000000" pitchFamily="2" charset="0"/>
                </a:rPr>
                <a:t>189</a:t>
              </a:r>
              <a:r>
                <a:rPr kumimoji="1" lang="zh-CN" altLang="en-US" sz="1600" dirty="0" smtClean="0">
                  <a:latin typeface="Linux Biolinum O" panose="02000503000000000000" pitchFamily="2" charset="0"/>
                  <a:ea typeface="Linux Biolinum O" panose="02000503000000000000" pitchFamily="2" charset="0"/>
                  <a:cs typeface="Linux Biolinum O" panose="02000503000000000000" pitchFamily="2" charset="0"/>
                </a:rPr>
                <a:t> </a:t>
              </a:r>
              <a:r>
                <a:rPr kumimoji="1" lang="en-US" altLang="zh-CN" sz="1600" dirty="0" smtClean="0">
                  <a:latin typeface="Linux Biolinum O" panose="02000503000000000000" pitchFamily="2" charset="0"/>
                  <a:ea typeface="Linux Biolinum O" panose="02000503000000000000" pitchFamily="2" charset="0"/>
                  <a:cs typeface="Linux Biolinum O" panose="02000503000000000000" pitchFamily="2" charset="0"/>
                </a:rPr>
                <a:t>common </a:t>
              </a:r>
              <a:r>
                <a:rPr kumimoji="1" lang="en-US" altLang="zh-CN" sz="1600" dirty="0">
                  <a:latin typeface="Linux Biolinum O" panose="02000503000000000000" pitchFamily="2" charset="0"/>
                  <a:ea typeface="Linux Biolinum O" panose="02000503000000000000" pitchFamily="2" charset="0"/>
                  <a:cs typeface="Linux Biolinum O" panose="02000503000000000000" pitchFamily="2" charset="0"/>
                </a:rPr>
                <a:t>incident types, 34K incident tickets; </a:t>
              </a:r>
              <a:r>
                <a:rPr kumimoji="1" lang="en-US" altLang="zh-CN" sz="1600" dirty="0" smtClean="0">
                  <a:latin typeface="Linux Biolinum O" panose="02000503000000000000" pitchFamily="2" charset="0"/>
                  <a:ea typeface="Linux Biolinum O" panose="02000503000000000000" pitchFamily="2" charset="0"/>
                  <a:cs typeface="Linux Biolinum O" panose="02000503000000000000" pitchFamily="2" charset="0"/>
                </a:rPr>
                <a:t>(</a:t>
              </a:r>
              <a:r>
                <a:rPr kumimoji="1" lang="en-US" altLang="zh-CN" sz="1600" dirty="0">
                  <a:latin typeface="Linux Biolinum O" panose="02000503000000000000" pitchFamily="2" charset="0"/>
                  <a:ea typeface="Linux Biolinum O" panose="02000503000000000000" pitchFamily="2" charset="0"/>
                  <a:cs typeface="Linux Biolinum O" panose="02000503000000000000" pitchFamily="2" charset="0"/>
                </a:rPr>
                <a:t>2) average 22.1 seconds for a workflow v.s. 7-hour </a:t>
              </a:r>
              <a:r>
                <a:rPr kumimoji="1" lang="en-US" altLang="zh-CN" sz="1600" dirty="0" smtClean="0">
                  <a:latin typeface="Linux Biolinum O" panose="02000503000000000000" pitchFamily="2" charset="0"/>
                  <a:ea typeface="Linux Biolinum O" panose="02000503000000000000" pitchFamily="2" charset="0"/>
                  <a:cs typeface="Linux Biolinum O" panose="02000503000000000000" pitchFamily="2" charset="0"/>
                </a:rPr>
                <a:t>effort</a:t>
              </a:r>
              <a:r>
                <a:rPr kumimoji="1" lang="zh-CN" altLang="en-US" sz="1600" dirty="0" smtClean="0">
                  <a:latin typeface="Linux Biolinum O" panose="02000503000000000000" pitchFamily="2" charset="0"/>
                  <a:ea typeface="Linux Biolinum O" panose="02000503000000000000" pitchFamily="2" charset="0"/>
                  <a:cs typeface="Linux Biolinum O" panose="02000503000000000000" pitchFamily="2" charset="0"/>
                </a:rPr>
                <a:t> </a:t>
              </a:r>
              <a:r>
                <a:rPr kumimoji="1" lang="en-US" altLang="zh-CN" sz="1600" dirty="0" smtClean="0">
                  <a:latin typeface="Linux Biolinum O" panose="02000503000000000000" pitchFamily="2" charset="0"/>
                  <a:ea typeface="Linux Biolinum O" panose="02000503000000000000" pitchFamily="2" charset="0"/>
                  <a:cs typeface="Linux Biolinum O" panose="02000503000000000000" pitchFamily="2" charset="0"/>
                </a:rPr>
                <a:t>of </a:t>
              </a:r>
              <a:r>
                <a:rPr kumimoji="1" lang="en-US" altLang="zh-CN" sz="1600" dirty="0">
                  <a:latin typeface="Linux Biolinum O" panose="02000503000000000000" pitchFamily="2" charset="0"/>
                  <a:ea typeface="Linux Biolinum O" panose="02000503000000000000" pitchFamily="2" charset="0"/>
                  <a:cs typeface="Linux Biolinum O" panose="02000503000000000000" pitchFamily="2" charset="0"/>
                </a:rPr>
                <a:t>a 7-person OCE team, including</a:t>
              </a:r>
              <a:r>
                <a:rPr kumimoji="1" lang="zh-CN" altLang="en-US" sz="1600" dirty="0">
                  <a:latin typeface="Linux Biolinum O" panose="02000503000000000000" pitchFamily="2" charset="0"/>
                  <a:ea typeface="Linux Biolinum O" panose="02000503000000000000" pitchFamily="2" charset="0"/>
                  <a:cs typeface="Linux Biolinum O" panose="02000503000000000000" pitchFamily="2" charset="0"/>
                </a:rPr>
                <a:t> </a:t>
              </a:r>
              <a:r>
                <a:rPr kumimoji="1" lang="en-US" altLang="zh-CN" sz="1600" dirty="0" smtClean="0">
                  <a:latin typeface="Linux Biolinum O" panose="02000503000000000000" pitchFamily="2" charset="0"/>
                  <a:ea typeface="Linux Biolinum O" panose="02000503000000000000" pitchFamily="2" charset="0"/>
                  <a:cs typeface="Linux Biolinum O" panose="02000503000000000000" pitchFamily="2" charset="0"/>
                </a:rPr>
                <a:t>2 </a:t>
              </a:r>
              <a:r>
                <a:rPr kumimoji="1" lang="en-US" altLang="zh-CN" sz="1600" dirty="0">
                  <a:latin typeface="Linux Biolinum O" panose="02000503000000000000" pitchFamily="2" charset="0"/>
                  <a:ea typeface="Linux Biolinum O" panose="02000503000000000000" pitchFamily="2" charset="0"/>
                  <a:cs typeface="Linux Biolinum O" panose="02000503000000000000" pitchFamily="2" charset="0"/>
                </a:rPr>
                <a:t>experts.</a:t>
              </a:r>
            </a:p>
          </p:txBody>
        </p:sp>
        <p:pic>
          <p:nvPicPr>
            <p:cNvPr id="11" name="图片 10">
              <a:extLst>
                <a:ext uri="{FF2B5EF4-FFF2-40B4-BE49-F238E27FC236}">
                  <a16:creationId xmlns="" xmlns:a16="http://schemas.microsoft.com/office/drawing/2014/main" id="{D62369A9-610B-9446-997F-1C22271F38E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992654" y="19252064"/>
              <a:ext cx="672933" cy="67293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82936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xmlns="" id="{1D9A4760-A6A8-6DF6-3051-6B000E006D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57851-9E16-46AC-9BC9-5AB3D32DCC82}" type="slidenum">
              <a:rPr lang="zh-CN" altLang="en-US" smtClean="0"/>
              <a:t>21</a:t>
            </a:fld>
            <a:endParaRPr lang="zh-CN" altLang="en-US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xmlns="" id="{37B336DE-77CD-63F9-B578-175E3D15C065}"/>
              </a:ext>
            </a:extLst>
          </p:cNvPr>
          <p:cNvSpPr txBox="1">
            <a:spLocks/>
          </p:cNvSpPr>
          <p:nvPr/>
        </p:nvSpPr>
        <p:spPr>
          <a:xfrm>
            <a:off x="838200" y="19095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3484C9"/>
                </a:solidFill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defRPr>
            </a:lvl1pPr>
          </a:lstStyle>
          <a:p>
            <a:r>
              <a:rPr kumimoji="1" lang="en-US" altLang="zh-CN" dirty="0"/>
              <a:t>Case Study: For AI Executors</a:t>
            </a:r>
            <a:endParaRPr kumimoji="1"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077" y="1372251"/>
            <a:ext cx="5929745" cy="4984101"/>
          </a:xfrm>
          <a:prstGeom prst="rect">
            <a:avLst/>
          </a:prstGeom>
        </p:spPr>
      </p:pic>
      <p:grpSp>
        <p:nvGrpSpPr>
          <p:cNvPr id="9" name="组 8"/>
          <p:cNvGrpSpPr/>
          <p:nvPr/>
        </p:nvGrpSpPr>
        <p:grpSpPr>
          <a:xfrm>
            <a:off x="7182547" y="2439138"/>
            <a:ext cx="3752931" cy="1311227"/>
            <a:chOff x="14992653" y="19204236"/>
            <a:chExt cx="3752931" cy="1311227"/>
          </a:xfrm>
        </p:grpSpPr>
        <p:sp>
          <p:nvSpPr>
            <p:cNvPr id="10" name="文本框 9">
              <a:extLst>
                <a:ext uri="{FF2B5EF4-FFF2-40B4-BE49-F238E27FC236}">
                  <a16:creationId xmlns="" xmlns:a16="http://schemas.microsoft.com/office/drawing/2014/main" id="{0FDD60FB-3D5A-F4AC-7C3C-4F48F330FFC4}"/>
                </a:ext>
              </a:extLst>
            </p:cNvPr>
            <p:cNvSpPr txBox="1"/>
            <p:nvPr/>
          </p:nvSpPr>
          <p:spPr>
            <a:xfrm>
              <a:off x="15122203" y="19355683"/>
              <a:ext cx="3623381" cy="1159780"/>
            </a:xfrm>
            <a:prstGeom prst="roundRect">
              <a:avLst>
                <a:gd name="adj" fmla="val 20484"/>
              </a:avLst>
            </a:prstGeom>
            <a:solidFill>
              <a:schemeClr val="accent2">
                <a:lumMod val="20000"/>
                <a:lumOff val="80000"/>
                <a:alpha val="90000"/>
              </a:schemeClr>
            </a:solidFill>
          </p:spPr>
          <p:txBody>
            <a:bodyPr wrap="square">
              <a:noAutofit/>
            </a:bodyPr>
            <a:lstStyle/>
            <a:p>
              <a:pPr marL="576000" lvl="1" indent="-576000">
                <a:lnSpc>
                  <a:spcPts val="2500"/>
                </a:lnSpc>
                <a:buClr>
                  <a:srgbClr val="0070C0"/>
                </a:buClr>
                <a:buSzPct val="127000"/>
              </a:pPr>
              <a:r>
                <a:rPr lang="en-US" altLang="zh-CN" sz="1600" dirty="0" smtClean="0">
                  <a:latin typeface="Instrument Sans Medium" pitchFamily="2" charset="0"/>
                  <a:cs typeface="Gurmukhi MN Regular" panose="02020600050405020304" charset="0"/>
                </a:rPr>
                <a:t>	</a:t>
              </a:r>
              <a:r>
                <a:rPr lang="en-US" altLang="zh-CN" sz="1600" b="1" dirty="0" smtClean="0">
                  <a:solidFill>
                    <a:srgbClr val="FF0000"/>
                  </a:solidFill>
                  <a:latin typeface="Instrument Sans Medium" pitchFamily="2" charset="0"/>
                  <a:cs typeface="Gurmukhi MN Regular" panose="02020600050405020304" charset="0"/>
                </a:rPr>
                <a:t>For</a:t>
              </a:r>
              <a:r>
                <a:rPr lang="zh-CN" altLang="en-US" sz="1600" b="1" dirty="0" smtClean="0">
                  <a:solidFill>
                    <a:srgbClr val="FF0000"/>
                  </a:solidFill>
                  <a:latin typeface="Instrument Sans Medium" pitchFamily="2" charset="0"/>
                  <a:cs typeface="Gurmukhi MN Regular" panose="02020600050405020304" charset="0"/>
                </a:rPr>
                <a:t> </a:t>
              </a:r>
              <a:r>
                <a:rPr lang="en-US" altLang="zh-CN" sz="1600" b="1" dirty="0">
                  <a:solidFill>
                    <a:srgbClr val="FF0000"/>
                  </a:solidFill>
                  <a:latin typeface="Instrument Sans Medium" pitchFamily="2" charset="0"/>
                  <a:cs typeface="Gurmukhi MN Regular" panose="02020600050405020304" charset="0"/>
                </a:rPr>
                <a:t>AI </a:t>
              </a:r>
              <a:r>
                <a:rPr lang="en-US" altLang="zh-CN" sz="1600" b="1" dirty="0" smtClean="0">
                  <a:solidFill>
                    <a:srgbClr val="FF0000"/>
                  </a:solidFill>
                  <a:latin typeface="Instrument Sans Medium" pitchFamily="2" charset="0"/>
                  <a:cs typeface="Gurmukhi MN Regular" panose="02020600050405020304" charset="0"/>
                </a:rPr>
                <a:t>Executors:  </a:t>
              </a:r>
              <a:r>
                <a:rPr lang="en-US" altLang="zh-CN" sz="1600" dirty="0" smtClean="0">
                  <a:latin typeface="Instrument Sans Medium" pitchFamily="2" charset="0"/>
                </a:rPr>
                <a:t>A </a:t>
              </a:r>
              <a:r>
                <a:rPr lang="en-US" altLang="zh-CN" sz="1600" dirty="0">
                  <a:latin typeface="Instrument Sans Medium" pitchFamily="2" charset="0"/>
                </a:rPr>
                <a:t>case study of autonomous AI Executor for incident handling.</a:t>
              </a:r>
            </a:p>
          </p:txBody>
        </p:sp>
        <p:pic>
          <p:nvPicPr>
            <p:cNvPr id="11" name="图片 10">
              <a:extLst>
                <a:ext uri="{FF2B5EF4-FFF2-40B4-BE49-F238E27FC236}">
                  <a16:creationId xmlns="" xmlns:a16="http://schemas.microsoft.com/office/drawing/2014/main" id="{D62369A9-610B-9446-997F-1C22271F38E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992653" y="19204236"/>
              <a:ext cx="672783" cy="67278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61567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8C95AAEA-1EAA-1044-AC19-7E3BAE569A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4813"/>
            <a:ext cx="10515600" cy="1325563"/>
          </a:xfrm>
        </p:spPr>
        <p:txBody>
          <a:bodyPr/>
          <a:lstStyle/>
          <a:p>
            <a:r>
              <a:rPr lang="en-US" altLang="zh-CN" smtClean="0"/>
              <a:t>Future </a:t>
            </a:r>
            <a:r>
              <a:rPr lang="en-US" altLang="zh-CN" dirty="0" smtClean="0"/>
              <a:t>Directions</a:t>
            </a:r>
            <a:endParaRPr 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xmlns="" id="{1D83A3E7-AE22-934E-8588-AC0DAA70B0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57851-9E16-46AC-9BC9-5AB3D32DCC82}" type="slidenum">
              <a:rPr lang="zh-CN" altLang="en-US" smtClean="0"/>
              <a:t>22</a:t>
            </a:fld>
            <a:endParaRPr lang="zh-CN" altLang="en-US"/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xmlns="" id="{C18ECFBC-B36D-6F4A-973D-B24DBF57308E}"/>
              </a:ext>
            </a:extLst>
          </p:cNvPr>
          <p:cNvSpPr txBox="1">
            <a:spLocks/>
          </p:cNvSpPr>
          <p:nvPr/>
        </p:nvSpPr>
        <p:spPr>
          <a:xfrm>
            <a:off x="838200" y="1589231"/>
            <a:ext cx="10515600" cy="3218743"/>
          </a:xfrm>
          <a:prstGeom prst="rect">
            <a:avLst/>
          </a:prstGeom>
        </p:spPr>
        <p:txBody>
          <a:bodyPr/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891" indent="-342891"/>
            <a:r>
              <a:rPr lang="en-US" altLang="zh-CN" sz="2400" b="1" dirty="0">
                <a:solidFill>
                  <a:prstClr val="black"/>
                </a:solidFill>
              </a:rPr>
              <a:t>Novel Incident </a:t>
            </a:r>
            <a:r>
              <a:rPr lang="en-US" altLang="zh-CN" sz="2400" b="1" dirty="0" smtClean="0">
                <a:solidFill>
                  <a:prstClr val="black"/>
                </a:solidFill>
              </a:rPr>
              <a:t>Handling:</a:t>
            </a:r>
            <a:r>
              <a:rPr lang="en-US" altLang="zh-CN" sz="2400" dirty="0" smtClean="0">
                <a:solidFill>
                  <a:prstClr val="black"/>
                </a:solidFill>
              </a:rPr>
              <a:t> </a:t>
            </a:r>
            <a:r>
              <a:rPr lang="mr-IN" altLang="zh-CN" sz="2400" dirty="0" smtClean="0">
                <a:solidFill>
                  <a:prstClr val="black"/>
                </a:solidFill>
              </a:rPr>
              <a:t>…</a:t>
            </a:r>
            <a:endParaRPr lang="en-US" altLang="zh-CN" sz="2400" dirty="0" smtClean="0">
              <a:solidFill>
                <a:prstClr val="black"/>
              </a:solidFill>
            </a:endParaRPr>
          </a:p>
          <a:p>
            <a:pPr marL="0" indent="0">
              <a:buNone/>
            </a:pPr>
            <a:endParaRPr lang="en-US" altLang="zh-CN" sz="2400" b="1" dirty="0" smtClean="0">
              <a:solidFill>
                <a:prstClr val="black"/>
              </a:solidFill>
            </a:endParaRPr>
          </a:p>
          <a:p>
            <a:pPr marL="342891" indent="-342891"/>
            <a:r>
              <a:rPr lang="en-US" altLang="zh-CN" sz="2400" b="1" dirty="0" smtClean="0">
                <a:solidFill>
                  <a:prstClr val="black"/>
                </a:solidFill>
              </a:rPr>
              <a:t>Quality of Retrieved Knowledge</a:t>
            </a:r>
            <a:r>
              <a:rPr lang="en-US" altLang="zh-CN" sz="2400" dirty="0" smtClean="0">
                <a:solidFill>
                  <a:prstClr val="black"/>
                </a:solidFill>
              </a:rPr>
              <a:t>:</a:t>
            </a:r>
            <a:r>
              <a:rPr lang="zh-CN" altLang="en-US" sz="2400" dirty="0" smtClean="0">
                <a:solidFill>
                  <a:prstClr val="black"/>
                </a:solidFill>
              </a:rPr>
              <a:t> </a:t>
            </a:r>
            <a:r>
              <a:rPr lang="mr-IN" altLang="zh-CN" sz="2400" dirty="0" smtClean="0">
                <a:solidFill>
                  <a:prstClr val="black"/>
                </a:solidFill>
              </a:rPr>
              <a:t>…</a:t>
            </a:r>
            <a:endParaRPr lang="en-US" altLang="zh-CN" sz="2400" dirty="0" smtClean="0">
              <a:solidFill>
                <a:prstClr val="black"/>
              </a:solidFill>
            </a:endParaRPr>
          </a:p>
          <a:p>
            <a:pPr marL="342891" indent="-342891"/>
            <a:endParaRPr lang="en-US" altLang="zh-CN" sz="2400" b="1" dirty="0" smtClean="0">
              <a:solidFill>
                <a:prstClr val="black"/>
              </a:solidFill>
            </a:endParaRPr>
          </a:p>
          <a:p>
            <a:pPr marL="342891" indent="-342891"/>
            <a:r>
              <a:rPr lang="en-US" altLang="zh-CN" sz="2400" b="1" dirty="0">
                <a:solidFill>
                  <a:prstClr val="black"/>
                </a:solidFill>
              </a:rPr>
              <a:t>Execution </a:t>
            </a:r>
            <a:r>
              <a:rPr lang="en-US" altLang="zh-CN" sz="2400" b="1" dirty="0" smtClean="0">
                <a:solidFill>
                  <a:prstClr val="black"/>
                </a:solidFill>
              </a:rPr>
              <a:t>Constraints</a:t>
            </a:r>
            <a:r>
              <a:rPr lang="en-US" altLang="zh-CN" sz="2400" dirty="0" smtClean="0">
                <a:solidFill>
                  <a:prstClr val="black"/>
                </a:solidFill>
              </a:rPr>
              <a:t>: </a:t>
            </a:r>
            <a:r>
              <a:rPr lang="mr-IN" altLang="zh-CN" sz="2400" dirty="0" smtClean="0">
                <a:solidFill>
                  <a:prstClr val="black"/>
                </a:solidFill>
              </a:rPr>
              <a:t>…</a:t>
            </a:r>
            <a:endParaRPr lang="en-US" altLang="zh-CN" sz="2400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087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xmlns="" id="{8C95AAEA-1EAA-1044-AC19-7E3BAE569AD3}"/>
              </a:ext>
            </a:extLst>
          </p:cNvPr>
          <p:cNvSpPr txBox="1">
            <a:spLocks/>
          </p:cNvSpPr>
          <p:nvPr/>
        </p:nvSpPr>
        <p:spPr>
          <a:xfrm>
            <a:off x="838200" y="15481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3484C9"/>
                </a:solidFill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defRPr>
            </a:lvl1pPr>
          </a:lstStyle>
          <a:p>
            <a:r>
              <a:rPr lang="en-US" dirty="0" smtClean="0"/>
              <a:t>Takeaways</a:t>
            </a:r>
            <a:endParaRPr 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xmlns="" id="{1D83A3E7-AE22-934E-8588-AC0DAA70B0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57851-9E16-46AC-9BC9-5AB3D32DCC82}" type="slidenum">
              <a:rPr lang="zh-CN" altLang="en-US" smtClean="0"/>
              <a:t>23</a:t>
            </a:fld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="" xmlns:a16="http://schemas.microsoft.com/office/drawing/2014/main" id="{6437EB04-BAB8-4ED8-0863-75CE61D8349D}"/>
              </a:ext>
            </a:extLst>
          </p:cNvPr>
          <p:cNvSpPr txBox="1"/>
          <p:nvPr/>
        </p:nvSpPr>
        <p:spPr>
          <a:xfrm>
            <a:off x="648582" y="1378045"/>
            <a:ext cx="11046891" cy="48195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84000" lvl="1" indent="-576000">
              <a:lnSpc>
                <a:spcPct val="125000"/>
              </a:lnSpc>
              <a:spcAft>
                <a:spcPts val="600"/>
              </a:spcAft>
              <a:buClr>
                <a:srgbClr val="FF0000"/>
              </a:buClr>
              <a:buSzPct val="143000"/>
              <a:buBlip>
                <a:blip r:embed="rId3"/>
              </a:buBlip>
            </a:pPr>
            <a:r>
              <a:rPr lang="en-US" altLang="zh-CN" sz="2400" dirty="0" smtClean="0">
                <a:latin typeface="Instrument Sans Medium" pitchFamily="2" charset="0"/>
              </a:rPr>
              <a:t>We </a:t>
            </a:r>
            <a:r>
              <a:rPr lang="en-US" altLang="zh-CN" sz="2400" dirty="0">
                <a:latin typeface="Instrument Sans Medium" pitchFamily="2" charset="0"/>
              </a:rPr>
              <a:t>propose FlowXpert, a </a:t>
            </a:r>
            <a:r>
              <a:rPr lang="en-US" altLang="zh-CN" sz="2400" dirty="0" smtClean="0">
                <a:latin typeface="Instrument Sans Medium" pitchFamily="2" charset="0"/>
              </a:rPr>
              <a:t>framework </a:t>
            </a:r>
            <a:r>
              <a:rPr lang="en-US" altLang="zh-CN" sz="2400" dirty="0">
                <a:latin typeface="Instrument Sans Medium" pitchFamily="2" charset="0"/>
              </a:rPr>
              <a:t>that orchestrates troubleshooting workflows by </a:t>
            </a:r>
            <a:r>
              <a:rPr lang="en-US" altLang="zh-CN" sz="2400" b="1" dirty="0">
                <a:solidFill>
                  <a:srgbClr val="FF0000"/>
                </a:solidFill>
                <a:latin typeface="Instrument Sans Medium" pitchFamily="2" charset="0"/>
              </a:rPr>
              <a:t>integrating domain knowledge support and aligned knowledge </a:t>
            </a:r>
            <a:r>
              <a:rPr lang="en-US" altLang="zh-CN" sz="2400" b="1" dirty="0" smtClean="0">
                <a:solidFill>
                  <a:srgbClr val="FF0000"/>
                </a:solidFill>
                <a:latin typeface="Instrument Sans Medium" pitchFamily="2" charset="0"/>
              </a:rPr>
              <a:t>application. </a:t>
            </a:r>
            <a:r>
              <a:rPr lang="en-US" altLang="zh-CN" sz="2400" dirty="0" smtClean="0">
                <a:latin typeface="Instrument Sans Medium" pitchFamily="2" charset="0"/>
              </a:rPr>
              <a:t>Specifically</a:t>
            </a:r>
            <a:r>
              <a:rPr lang="en-US" altLang="zh-CN" sz="2400" dirty="0">
                <a:latin typeface="Instrument Sans Medium" pitchFamily="2" charset="0"/>
              </a:rPr>
              <a:t>, we (1) define a domain ontology to </a:t>
            </a:r>
            <a:r>
              <a:rPr lang="en-US" altLang="zh-CN" sz="2400" dirty="0" smtClean="0">
                <a:latin typeface="Instrument Sans Medium" pitchFamily="2" charset="0"/>
              </a:rPr>
              <a:t>guide the knowledge </a:t>
            </a:r>
            <a:r>
              <a:rPr lang="en-US" altLang="zh-CN" sz="2400" dirty="0">
                <a:latin typeface="Instrument Sans Medium" pitchFamily="2" charset="0"/>
              </a:rPr>
              <a:t>base construction, (2) implement multi-agent coevolution through PPO and DPO tuning, </a:t>
            </a:r>
            <a:r>
              <a:rPr lang="en-US" altLang="zh-CN" sz="2400" dirty="0" smtClean="0">
                <a:latin typeface="Instrument Sans Medium" pitchFamily="2" charset="0"/>
              </a:rPr>
              <a:t>(</a:t>
            </a:r>
            <a:r>
              <a:rPr lang="en-US" altLang="zh-CN" sz="2400" dirty="0">
                <a:latin typeface="Instrument Sans Medium" pitchFamily="2" charset="0"/>
              </a:rPr>
              <a:t>3) design a preference data synthesis method controlled by contextual richness</a:t>
            </a:r>
            <a:r>
              <a:rPr lang="en-US" altLang="zh-CN" sz="2400" dirty="0" smtClean="0">
                <a:latin typeface="Instrument Sans Medium" pitchFamily="2" charset="0"/>
              </a:rPr>
              <a:t>.</a:t>
            </a:r>
            <a:endParaRPr lang="en-US" altLang="zh-CN" sz="2400" dirty="0">
              <a:latin typeface="Instrument Sans Medium" pitchFamily="2" charset="0"/>
            </a:endParaRPr>
          </a:p>
          <a:p>
            <a:pPr marL="684000" lvl="1" indent="-576000">
              <a:lnSpc>
                <a:spcPct val="125000"/>
              </a:lnSpc>
              <a:spcAft>
                <a:spcPts val="600"/>
              </a:spcAft>
              <a:buClr>
                <a:srgbClr val="FF0000"/>
              </a:buClr>
              <a:buSzPct val="143000"/>
              <a:buBlip>
                <a:blip r:embed="rId3"/>
              </a:buBlip>
            </a:pPr>
            <a:r>
              <a:rPr lang="en-US" altLang="zh-CN" sz="2400" dirty="0" smtClean="0">
                <a:latin typeface="Instrument Sans Medium" pitchFamily="2" charset="0"/>
              </a:rPr>
              <a:t>We </a:t>
            </a:r>
            <a:r>
              <a:rPr lang="en-US" altLang="zh-CN" sz="2400" dirty="0">
                <a:latin typeface="Instrument Sans Medium" pitchFamily="2" charset="0"/>
              </a:rPr>
              <a:t>introduce </a:t>
            </a:r>
            <a:r>
              <a:rPr lang="en-US" altLang="zh-CN" sz="2400" b="1" dirty="0">
                <a:solidFill>
                  <a:srgbClr val="FF0000"/>
                </a:solidFill>
                <a:latin typeface="Instrument Sans Medium" pitchFamily="2" charset="0"/>
              </a:rPr>
              <a:t>STEPScore</a:t>
            </a:r>
            <a:r>
              <a:rPr lang="en-US" altLang="zh-CN" sz="2400" dirty="0">
                <a:latin typeface="Instrument Sans Medium" pitchFamily="2" charset="0"/>
              </a:rPr>
              <a:t>, a metric designed around core characteristics of workflows, and conduct extensive benchmark tests based on real-world incidents from Huawei </a:t>
            </a:r>
            <a:r>
              <a:rPr lang="en-US" altLang="zh-CN" sz="2400" dirty="0" smtClean="0">
                <a:latin typeface="Instrument Sans Medium" pitchFamily="2" charset="0"/>
              </a:rPr>
              <a:t>Cloud DCN team.</a:t>
            </a:r>
            <a:endParaRPr lang="en-US" altLang="zh-CN" sz="2400" dirty="0">
              <a:latin typeface="Instrument Sans Medium" pitchFamily="2" charset="0"/>
            </a:endParaRPr>
          </a:p>
          <a:p>
            <a:pPr marL="684000" lvl="1" indent="-576000">
              <a:lnSpc>
                <a:spcPct val="125000"/>
              </a:lnSpc>
              <a:spcAft>
                <a:spcPts val="600"/>
              </a:spcAft>
              <a:buClr>
                <a:srgbClr val="FF0000"/>
              </a:buClr>
              <a:buSzPct val="143000"/>
              <a:buBlip>
                <a:blip r:embed="rId3"/>
              </a:buBlip>
            </a:pPr>
            <a:r>
              <a:rPr lang="en-US" altLang="zh-CN" sz="2400" dirty="0" smtClean="0">
                <a:latin typeface="Instrument Sans Medium" pitchFamily="2" charset="0"/>
              </a:rPr>
              <a:t>In </a:t>
            </a:r>
            <a:r>
              <a:rPr lang="en-US" altLang="zh-CN" sz="2400" dirty="0">
                <a:latin typeface="Instrument Sans Medium" pitchFamily="2" charset="0"/>
              </a:rPr>
              <a:t>production of </a:t>
            </a:r>
            <a:r>
              <a:rPr lang="en-US" altLang="zh-CN" sz="2400" dirty="0" smtClean="0">
                <a:latin typeface="Instrument Sans Medium" pitchFamily="2" charset="0"/>
              </a:rPr>
              <a:t>DCN, </a:t>
            </a:r>
            <a:r>
              <a:rPr lang="en-US" altLang="zh-CN" sz="2400" dirty="0">
                <a:latin typeface="Instrument Sans Medium" pitchFamily="2" charset="0"/>
              </a:rPr>
              <a:t>our framework </a:t>
            </a:r>
            <a:r>
              <a:rPr lang="en-US" altLang="zh-CN" sz="2400" b="1" dirty="0">
                <a:solidFill>
                  <a:srgbClr val="FF0000"/>
                </a:solidFill>
                <a:latin typeface="Instrument Sans Medium" pitchFamily="2" charset="0"/>
              </a:rPr>
              <a:t>contributed a lot to both OCEs and Executors</a:t>
            </a:r>
            <a:r>
              <a:rPr lang="en-US" altLang="zh-CN" sz="2400" b="1" dirty="0" smtClean="0">
                <a:solidFill>
                  <a:srgbClr val="FF0000"/>
                </a:solidFill>
                <a:latin typeface="Instrument Sans Medium" pitchFamily="2" charset="0"/>
              </a:rPr>
              <a:t>.</a:t>
            </a:r>
            <a:endParaRPr lang="en-US" altLang="zh-CN" sz="2400" b="1" dirty="0">
              <a:solidFill>
                <a:srgbClr val="FF0000"/>
              </a:solidFill>
              <a:latin typeface="Instrument Sans Medium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3472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D78AC276-2859-3942-8433-8691A96B946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x-none" dirty="0"/>
              <a:t>Thank you!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43B17EB5-E78B-A744-B6B8-7BB7EF3768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57851-9E16-46AC-9BC9-5AB3D32DCC82}" type="slidenum">
              <a:rPr lang="zh-CN" altLang="en-US" smtClean="0"/>
              <a:t>24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xmlns="" id="{0DEDA89C-9936-4BE5-AB1B-AB5CCBBC98C0}"/>
              </a:ext>
            </a:extLst>
          </p:cNvPr>
          <p:cNvSpPr txBox="1"/>
          <p:nvPr/>
        </p:nvSpPr>
        <p:spPr>
          <a:xfrm>
            <a:off x="7326086" y="5809463"/>
            <a:ext cx="4865914" cy="7523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25000"/>
              </a:lnSpc>
              <a:buFont typeface="Arial" charset="0"/>
              <a:buChar char="•"/>
            </a:pPr>
            <a:r>
              <a:rPr kumimoji="1" lang="en-US" altLang="zh-CN" dirty="0" smtClean="0">
                <a:solidFill>
                  <a:prstClr val="black"/>
                </a:solidFill>
                <a:latin typeface="Linux Biolinum O" panose="02000503000000000000" pitchFamily="2" charset="0"/>
              </a:rPr>
              <a:t>Reporter: Binpeng Shi</a:t>
            </a:r>
          </a:p>
          <a:p>
            <a:pPr marL="342900" indent="-342900">
              <a:lnSpc>
                <a:spcPct val="125000"/>
              </a:lnSpc>
              <a:buFont typeface="Arial" charset="0"/>
              <a:buChar char="•"/>
            </a:pPr>
            <a:r>
              <a:rPr kumimoji="1" lang="en-US" altLang="zh-CN" dirty="0" smtClean="0">
                <a:solidFill>
                  <a:prstClr val="black"/>
                </a:solidFill>
                <a:latin typeface="Linux Biolinum O" panose="02000503000000000000" pitchFamily="2" charset="0"/>
              </a:rPr>
              <a:t>Email: shibinpeng23@mail.nankai.edu.cn</a:t>
            </a:r>
            <a:endParaRPr kumimoji="1" lang="en-US" altLang="zh-CN" dirty="0">
              <a:solidFill>
                <a:prstClr val="black"/>
              </a:solidFill>
              <a:latin typeface="Linux Biolinum O" panose="02000503000000000000" pitchFamily="2" charset="0"/>
            </a:endParaRPr>
          </a:p>
        </p:txBody>
      </p:sp>
      <p:pic>
        <p:nvPicPr>
          <p:cNvPr id="7" name="Picture 4" descr="A colorful city skyline with text&#10;&#10;AI-generated content may be incorrect.">
            <a:extLst>
              <a:ext uri="{FF2B5EF4-FFF2-40B4-BE49-F238E27FC236}">
                <a16:creationId xmlns="" xmlns:a16="http://schemas.microsoft.com/office/drawing/2014/main" id="{C2EDB3DA-95AE-FEB8-EAAE-BFD999733C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517" y="5211098"/>
            <a:ext cx="3001667" cy="135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608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33001C17-1995-C92A-E1ED-17CBB13D06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0084" y="4927582"/>
            <a:ext cx="10515600" cy="78491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kumimoji="1" lang="en-US" altLang="zh-CN" dirty="0"/>
              <a:t>Incidents </a:t>
            </a:r>
            <a:r>
              <a:rPr kumimoji="1" lang="en-US" altLang="zh-CN" dirty="0" smtClean="0">
                <a:sym typeface="Wingdings"/>
              </a:rPr>
              <a:t></a:t>
            </a:r>
            <a:r>
              <a:rPr kumimoji="1" lang="zh-CN" altLang="en-US" dirty="0" smtClean="0"/>
              <a:t> </a:t>
            </a:r>
            <a:r>
              <a:rPr kumimoji="1" lang="en-US" altLang="zh-CN" dirty="0"/>
              <a:t>Unsatisfying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customers</a:t>
            </a:r>
            <a:r>
              <a:rPr kumimoji="1" lang="zh-CN" altLang="en-US" dirty="0"/>
              <a:t> </a:t>
            </a:r>
            <a:r>
              <a:rPr kumimoji="1" lang="zh-CN" altLang="en-US" dirty="0" smtClean="0">
                <a:sym typeface="Wingdings"/>
              </a:rPr>
              <a:t></a:t>
            </a:r>
            <a:r>
              <a:rPr kumimoji="1" lang="zh-CN" altLang="en-US" dirty="0" smtClean="0"/>
              <a:t> </a:t>
            </a:r>
            <a:r>
              <a:rPr kumimoji="1" lang="en-US" altLang="zh-CN" dirty="0"/>
              <a:t>Economic</a:t>
            </a:r>
            <a:r>
              <a:rPr kumimoji="1" lang="zh-CN" altLang="en-US" dirty="0"/>
              <a:t> </a:t>
            </a:r>
            <a:r>
              <a:rPr kumimoji="1" lang="en-US" altLang="zh-CN" dirty="0"/>
              <a:t>loss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xmlns="" id="{EE1F4577-ACBF-3F35-CBFC-AD7DFCEF59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57851-9E16-46AC-9BC9-5AB3D32DCC82}" type="slidenum">
              <a:rPr lang="zh-CN" altLang="en-US" smtClean="0"/>
              <a:t>2</a:t>
            </a:fld>
            <a:endParaRPr lang="zh-CN" altLang="en-US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xmlns="" id="{D083FAA1-38B4-48C9-8AAC-E88A11AA69F7}"/>
              </a:ext>
            </a:extLst>
          </p:cNvPr>
          <p:cNvGrpSpPr/>
          <p:nvPr/>
        </p:nvGrpSpPr>
        <p:grpSpPr>
          <a:xfrm>
            <a:off x="2092780" y="2053609"/>
            <a:ext cx="8352213" cy="2071136"/>
            <a:chOff x="2092780" y="2505338"/>
            <a:chExt cx="8352213" cy="2071136"/>
          </a:xfrm>
        </p:grpSpPr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xmlns="" id="{399BEFBD-3882-3CF4-8172-A602A1A407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955814" y="2640725"/>
              <a:ext cx="2293115" cy="1780747"/>
            </a:xfrm>
            <a:prstGeom prst="rect">
              <a:avLst/>
            </a:prstGeom>
          </p:spPr>
        </p:pic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xmlns="" id="{6A55E7F9-7FCB-1247-6368-8CD01962112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679010" y="2505338"/>
              <a:ext cx="2765983" cy="2071136"/>
              <a:chOff x="2030140" y="1496533"/>
              <a:chExt cx="3453884" cy="2783710"/>
            </a:xfrm>
          </p:grpSpPr>
          <p:pic>
            <p:nvPicPr>
              <p:cNvPr id="17" name="图片 16">
                <a:extLst>
                  <a:ext uri="{FF2B5EF4-FFF2-40B4-BE49-F238E27FC236}">
                    <a16:creationId xmlns:a16="http://schemas.microsoft.com/office/drawing/2014/main" xmlns="" id="{EA34128C-387C-C40D-DC05-95AC4FE3F7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duotone>
                  <a:prstClr val="black"/>
                  <a:srgbClr val="603F00">
                    <a:tint val="45000"/>
                    <a:satMod val="400000"/>
                  </a:srgb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30140" y="2308234"/>
                <a:ext cx="1904275" cy="1904275"/>
              </a:xfrm>
              <a:prstGeom prst="rect">
                <a:avLst/>
              </a:prstGeom>
            </p:spPr>
          </p:pic>
          <p:grpSp>
            <p:nvGrpSpPr>
              <p:cNvPr id="18" name="组合 17">
                <a:extLst>
                  <a:ext uri="{FF2B5EF4-FFF2-40B4-BE49-F238E27FC236}">
                    <a16:creationId xmlns:a16="http://schemas.microsoft.com/office/drawing/2014/main" xmlns="" id="{898E9488-889B-17ED-99B8-7A72A2A36BB1}"/>
                  </a:ext>
                </a:extLst>
              </p:cNvPr>
              <p:cNvGrpSpPr/>
              <p:nvPr/>
            </p:nvGrpSpPr>
            <p:grpSpPr>
              <a:xfrm>
                <a:off x="2633564" y="1496533"/>
                <a:ext cx="2850460" cy="2783710"/>
                <a:chOff x="2633564" y="1496533"/>
                <a:chExt cx="2850460" cy="2783710"/>
              </a:xfrm>
            </p:grpSpPr>
            <p:pic>
              <p:nvPicPr>
                <p:cNvPr id="19" name="图片 18">
                  <a:extLst>
                    <a:ext uri="{FF2B5EF4-FFF2-40B4-BE49-F238E27FC236}">
                      <a16:creationId xmlns:a16="http://schemas.microsoft.com/office/drawing/2014/main" xmlns="" id="{6FE20B11-BA80-2D7C-E726-A4311D40835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print">
                  <a:duotone>
                    <a:prstClr val="black"/>
                    <a:srgbClr val="603F00">
                      <a:tint val="45000"/>
                      <a:satMod val="400000"/>
                    </a:srgbClr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21171249">
                  <a:off x="2633564" y="1667934"/>
                  <a:ext cx="974666" cy="974666"/>
                </a:xfrm>
                <a:prstGeom prst="rect">
                  <a:avLst/>
                </a:prstGeom>
              </p:spPr>
            </p:pic>
            <p:pic>
              <p:nvPicPr>
                <p:cNvPr id="20" name="图片 19">
                  <a:extLst>
                    <a:ext uri="{FF2B5EF4-FFF2-40B4-BE49-F238E27FC236}">
                      <a16:creationId xmlns:a16="http://schemas.microsoft.com/office/drawing/2014/main" xmlns="" id="{B04CD481-16B8-F083-0595-2378ADB1E63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>
                  <a:duotone>
                    <a:prstClr val="black"/>
                    <a:srgbClr val="603F00">
                      <a:tint val="45000"/>
                      <a:satMod val="400000"/>
                    </a:srgbClr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553320">
                  <a:off x="3775120" y="2327395"/>
                  <a:ext cx="873066" cy="873066"/>
                </a:xfrm>
                <a:prstGeom prst="rect">
                  <a:avLst/>
                </a:prstGeom>
              </p:spPr>
            </p:pic>
            <p:pic>
              <p:nvPicPr>
                <p:cNvPr id="21" name="图片 20">
                  <a:extLst>
                    <a:ext uri="{FF2B5EF4-FFF2-40B4-BE49-F238E27FC236}">
                      <a16:creationId xmlns:a16="http://schemas.microsoft.com/office/drawing/2014/main" xmlns="" id="{A03B950E-5156-90C0-EA8D-A46ACD8A0AD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 cstate="print">
                  <a:duotone>
                    <a:prstClr val="black"/>
                    <a:srgbClr val="603F00">
                      <a:tint val="45000"/>
                      <a:satMod val="400000"/>
                    </a:srgbClr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769699">
                  <a:off x="3714917" y="1496533"/>
                  <a:ext cx="659676" cy="659676"/>
                </a:xfrm>
                <a:prstGeom prst="rect">
                  <a:avLst/>
                </a:prstGeom>
              </p:spPr>
            </p:pic>
            <p:pic>
              <p:nvPicPr>
                <p:cNvPr id="22" name="图片 21">
                  <a:extLst>
                    <a:ext uri="{FF2B5EF4-FFF2-40B4-BE49-F238E27FC236}">
                      <a16:creationId xmlns:a16="http://schemas.microsoft.com/office/drawing/2014/main" xmlns="" id="{D098B506-CF11-27F0-18D2-3E9A16DD193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 cstate="print">
                  <a:duotone>
                    <a:prstClr val="black"/>
                    <a:srgbClr val="603F00">
                      <a:tint val="45000"/>
                      <a:satMod val="400000"/>
                    </a:srgbClr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20745967">
                  <a:off x="3758003" y="3097530"/>
                  <a:ext cx="1182713" cy="1182713"/>
                </a:xfrm>
                <a:prstGeom prst="rect">
                  <a:avLst/>
                </a:prstGeom>
              </p:spPr>
            </p:pic>
            <p:pic>
              <p:nvPicPr>
                <p:cNvPr id="23" name="图片 22">
                  <a:extLst>
                    <a:ext uri="{FF2B5EF4-FFF2-40B4-BE49-F238E27FC236}">
                      <a16:creationId xmlns:a16="http://schemas.microsoft.com/office/drawing/2014/main" xmlns="" id="{3E5535AC-193E-560F-A14D-7C53C4AA6C7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 cstate="print">
                  <a:duotone>
                    <a:prstClr val="black"/>
                    <a:srgbClr val="603F00">
                      <a:tint val="45000"/>
                      <a:satMod val="400000"/>
                    </a:srgbClr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824348" y="2545369"/>
                  <a:ext cx="659676" cy="659676"/>
                </a:xfrm>
                <a:prstGeom prst="rect">
                  <a:avLst/>
                </a:prstGeom>
              </p:spPr>
            </p:pic>
            <p:pic>
              <p:nvPicPr>
                <p:cNvPr id="24" name="图片 23">
                  <a:extLst>
                    <a:ext uri="{FF2B5EF4-FFF2-40B4-BE49-F238E27FC236}">
                      <a16:creationId xmlns:a16="http://schemas.microsoft.com/office/drawing/2014/main" xmlns="" id="{06994A7E-D40C-0532-D8FA-F2D6230A856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 cstate="print">
                  <a:duotone>
                    <a:prstClr val="black"/>
                    <a:srgbClr val="603F00">
                      <a:tint val="45000"/>
                      <a:satMod val="400000"/>
                    </a:srgbClr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769699">
                  <a:off x="4358624" y="1888615"/>
                  <a:ext cx="659676" cy="659676"/>
                </a:xfrm>
                <a:prstGeom prst="rect">
                  <a:avLst/>
                </a:prstGeom>
              </p:spPr>
            </p:pic>
          </p:grpSp>
        </p:grpSp>
        <p:pic>
          <p:nvPicPr>
            <p:cNvPr id="1028" name="Picture 4" descr="20+ Network Outage Illustrations, Royalty-Free Vector Graphics &amp; Clip Art -  iStock | Power outage, It outage, World wide web">
              <a:extLst>
                <a:ext uri="{FF2B5EF4-FFF2-40B4-BE49-F238E27FC236}">
                  <a16:creationId xmlns:a16="http://schemas.microsoft.com/office/drawing/2014/main" xmlns="" id="{AF86C5F9-5748-FA2E-61EC-6E20E2C23D4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835" b="15341"/>
            <a:stretch/>
          </p:blipFill>
          <p:spPr bwMode="auto">
            <a:xfrm>
              <a:off x="2092780" y="2745332"/>
              <a:ext cx="2587355" cy="17807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5" name="标题 3">
            <a:extLst>
              <a:ext uri="{FF2B5EF4-FFF2-40B4-BE49-F238E27FC236}">
                <a16:creationId xmlns:a16="http://schemas.microsoft.com/office/drawing/2014/main" xmlns="" id="{17E9571F-9E25-4B4B-9EF6-FE00871757C8}"/>
              </a:ext>
            </a:extLst>
          </p:cNvPr>
          <p:cNvSpPr txBox="1">
            <a:spLocks/>
          </p:cNvSpPr>
          <p:nvPr/>
        </p:nvSpPr>
        <p:spPr>
          <a:xfrm>
            <a:off x="838200" y="22158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3484C9"/>
                </a:solidFill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defRPr>
            </a:lvl1pPr>
          </a:lstStyle>
          <a:p>
            <a:r>
              <a:rPr lang="en-US" altLang="zh-CN" dirty="0"/>
              <a:t>Impact of Incidents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80362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xmlns="" id="{127AA748-B7F7-7032-7EB7-7AD5CE15DB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57851-9E16-46AC-9BC9-5AB3D32DCC82}" type="slidenum">
              <a:rPr lang="zh-CN" altLang="en-US" smtClean="0"/>
              <a:t>3</a:t>
            </a:fld>
            <a:endParaRPr lang="zh-CN" altLang="en-US"/>
          </a:p>
        </p:txBody>
      </p:sp>
      <p:sp>
        <p:nvSpPr>
          <p:cNvPr id="9" name="标题 3">
            <a:extLst>
              <a:ext uri="{FF2B5EF4-FFF2-40B4-BE49-F238E27FC236}">
                <a16:creationId xmlns:a16="http://schemas.microsoft.com/office/drawing/2014/main" xmlns="" id="{BE92A403-84AA-407C-992C-484E21A651B5}"/>
              </a:ext>
            </a:extLst>
          </p:cNvPr>
          <p:cNvSpPr txBox="1">
            <a:spLocks/>
          </p:cNvSpPr>
          <p:nvPr/>
        </p:nvSpPr>
        <p:spPr>
          <a:xfrm>
            <a:off x="838200" y="22158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3484C9"/>
                </a:solidFill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defRPr>
            </a:lvl1pPr>
          </a:lstStyle>
          <a:p>
            <a:r>
              <a:rPr lang="en-US" altLang="zh-CN" dirty="0"/>
              <a:t>Typical </a:t>
            </a:r>
            <a:r>
              <a:rPr lang="en-US" altLang="zh-CN" dirty="0" smtClean="0"/>
              <a:t>Resolutions </a:t>
            </a:r>
            <a:r>
              <a:rPr lang="en-US" altLang="zh-CN" dirty="0"/>
              <a:t>for </a:t>
            </a:r>
            <a:r>
              <a:rPr lang="en-US" altLang="zh-CN" dirty="0" smtClean="0"/>
              <a:t>Cloud Incidents</a:t>
            </a:r>
            <a:endParaRPr lang="zh-CN" altLang="en-US" dirty="0"/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xmlns="" id="{0DEDA89C-9936-4BE5-AB1B-AB5CCBBC98C0}"/>
              </a:ext>
            </a:extLst>
          </p:cNvPr>
          <p:cNvSpPr txBox="1"/>
          <p:nvPr/>
        </p:nvSpPr>
        <p:spPr>
          <a:xfrm>
            <a:off x="838200" y="5542225"/>
            <a:ext cx="107424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2800" dirty="0" smtClean="0">
                <a:solidFill>
                  <a:prstClr val="black"/>
                </a:solidFill>
                <a:latin typeface="Linux Biolinum O" panose="02000503000000000000" pitchFamily="2" charset="0"/>
              </a:rPr>
              <a:t>Most cloud </a:t>
            </a:r>
            <a:r>
              <a:rPr kumimoji="1" lang="en-US" altLang="zh-CN" sz="2800" dirty="0">
                <a:solidFill>
                  <a:prstClr val="black"/>
                </a:solidFill>
                <a:latin typeface="Linux Biolinum O" panose="02000503000000000000" pitchFamily="2" charset="0"/>
              </a:rPr>
              <a:t>service providers </a:t>
            </a:r>
            <a:r>
              <a:rPr kumimoji="1" lang="en-US" altLang="zh-CN" sz="2800" dirty="0" smtClean="0">
                <a:solidFill>
                  <a:prstClr val="black"/>
                </a:solidFill>
                <a:latin typeface="Linux Biolinum O" panose="02000503000000000000" pitchFamily="2" charset="0"/>
              </a:rPr>
              <a:t>abstract </a:t>
            </a:r>
            <a:r>
              <a:rPr kumimoji="1" lang="en-US" altLang="zh-CN" sz="2800" dirty="0">
                <a:solidFill>
                  <a:prstClr val="black"/>
                </a:solidFill>
                <a:latin typeface="Linux Biolinum O" panose="02000503000000000000" pitchFamily="2" charset="0"/>
              </a:rPr>
              <a:t>troubleshooting into </a:t>
            </a:r>
            <a:r>
              <a:rPr kumimoji="1" lang="en-US" altLang="zh-CN" sz="2800" dirty="0" smtClean="0">
                <a:solidFill>
                  <a:prstClr val="black"/>
                </a:solidFill>
                <a:latin typeface="Linux Biolinum O" panose="02000503000000000000" pitchFamily="2" charset="0"/>
              </a:rPr>
              <a:t>workflows, which </a:t>
            </a:r>
            <a:r>
              <a:rPr kumimoji="1" lang="en-US" altLang="zh-CN" sz="2800" dirty="0">
                <a:solidFill>
                  <a:prstClr val="black"/>
                </a:solidFill>
                <a:latin typeface="Linux Biolinum O" panose="02000503000000000000" pitchFamily="2" charset="0"/>
              </a:rPr>
              <a:t>follow a structured sequence of core </a:t>
            </a:r>
            <a:r>
              <a:rPr kumimoji="1" lang="en-US" altLang="zh-CN" sz="2800" dirty="0" smtClean="0">
                <a:solidFill>
                  <a:prstClr val="black"/>
                </a:solidFill>
                <a:latin typeface="Linux Biolinum O" panose="02000503000000000000" pitchFamily="2" charset="0"/>
              </a:rPr>
              <a:t>steps</a:t>
            </a:r>
            <a:endParaRPr kumimoji="1" lang="en-US" altLang="zh-CN" sz="2800" dirty="0">
              <a:solidFill>
                <a:prstClr val="black"/>
              </a:solidFill>
              <a:latin typeface="Linux Biolinum O" panose="02000503000000000000" pitchFamily="2" charset="0"/>
            </a:endParaRPr>
          </a:p>
        </p:txBody>
      </p:sp>
      <p:grpSp>
        <p:nvGrpSpPr>
          <p:cNvPr id="4" name="组 3"/>
          <p:cNvGrpSpPr/>
          <p:nvPr/>
        </p:nvGrpSpPr>
        <p:grpSpPr>
          <a:xfrm>
            <a:off x="1378858" y="1896805"/>
            <a:ext cx="10337800" cy="3107728"/>
            <a:chOff x="1001486" y="2015816"/>
            <a:chExt cx="10337800" cy="3107728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424"/>
            <a:stretch/>
          </p:blipFill>
          <p:spPr>
            <a:xfrm>
              <a:off x="1001486" y="2015816"/>
              <a:ext cx="5193400" cy="3107728"/>
            </a:xfrm>
            <a:prstGeom prst="rect">
              <a:avLst/>
            </a:prstGeom>
          </p:spPr>
        </p:pic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xmlns="" id="{0DEDA89C-9936-4BE5-AB1B-AB5CCBBC98C0}"/>
                </a:ext>
              </a:extLst>
            </p:cNvPr>
            <p:cNvSpPr txBox="1"/>
            <p:nvPr/>
          </p:nvSpPr>
          <p:spPr>
            <a:xfrm>
              <a:off x="6473372" y="2381529"/>
              <a:ext cx="2960914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42900" indent="-342900">
                <a:buFont typeface="Arial" charset="0"/>
                <a:buChar char="•"/>
              </a:pPr>
              <a:r>
                <a:rPr kumimoji="1" lang="en-US" altLang="zh-CN" sz="2000" dirty="0" smtClean="0">
                  <a:solidFill>
                    <a:prstClr val="black"/>
                  </a:solidFill>
                  <a:latin typeface="Linux Biolinum O" panose="02000503000000000000" pitchFamily="2" charset="0"/>
                </a:rPr>
                <a:t>Step-by-step guidance</a:t>
              </a:r>
              <a:endParaRPr lang="zh-CN" altLang="en-US" sz="2000" dirty="0"/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xmlns="" id="{0DEDA89C-9936-4BE5-AB1B-AB5CCBBC98C0}"/>
                </a:ext>
              </a:extLst>
            </p:cNvPr>
            <p:cNvSpPr txBox="1"/>
            <p:nvPr/>
          </p:nvSpPr>
          <p:spPr>
            <a:xfrm>
              <a:off x="6473372" y="3506406"/>
              <a:ext cx="4865914" cy="121039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42900" indent="-342900">
                <a:lnSpc>
                  <a:spcPct val="125000"/>
                </a:lnSpc>
                <a:buFont typeface="Arial" charset="0"/>
                <a:buChar char="•"/>
              </a:pPr>
              <a:r>
                <a:rPr kumimoji="1" lang="en-US" altLang="zh-CN" sz="2000" dirty="0" smtClean="0">
                  <a:solidFill>
                    <a:prstClr val="black"/>
                  </a:solidFill>
                  <a:latin typeface="Linux Biolinum O" panose="02000503000000000000" pitchFamily="2" charset="0"/>
                </a:rPr>
                <a:t>Executable scripts</a:t>
              </a:r>
            </a:p>
            <a:p>
              <a:pPr marL="342900" indent="-342900">
                <a:lnSpc>
                  <a:spcPct val="125000"/>
                </a:lnSpc>
                <a:buFont typeface="Arial" charset="0"/>
                <a:buChar char="•"/>
              </a:pPr>
              <a:r>
                <a:rPr kumimoji="1" lang="en-US" altLang="zh-CN" sz="2000" dirty="0">
                  <a:solidFill>
                    <a:prstClr val="black"/>
                  </a:solidFill>
                  <a:latin typeface="Linux Biolinum O" panose="02000503000000000000" pitchFamily="2" charset="0"/>
                </a:rPr>
                <a:t>AI agent equipped with tool invocation </a:t>
              </a:r>
              <a:r>
                <a:rPr kumimoji="1" lang="en-US" altLang="zh-CN" sz="2000" dirty="0" smtClean="0">
                  <a:solidFill>
                    <a:prstClr val="black"/>
                  </a:solidFill>
                  <a:latin typeface="Linux Biolinum O" panose="02000503000000000000" pitchFamily="2" charset="0"/>
                </a:rPr>
                <a:t>and result </a:t>
              </a:r>
              <a:r>
                <a:rPr kumimoji="1" lang="en-US" altLang="zh-CN" sz="2000" dirty="0">
                  <a:solidFill>
                    <a:prstClr val="black"/>
                  </a:solidFill>
                  <a:latin typeface="Linux Biolinum O" panose="02000503000000000000" pitchFamily="2" charset="0"/>
                </a:rPr>
                <a:t>analysis </a:t>
              </a:r>
              <a:r>
                <a:rPr kumimoji="1" lang="en-US" altLang="zh-CN" sz="2000" dirty="0" smtClean="0">
                  <a:solidFill>
                    <a:prstClr val="black"/>
                  </a:solidFill>
                  <a:latin typeface="Linux Biolinum O" panose="02000503000000000000" pitchFamily="2" charset="0"/>
                </a:rPr>
                <a:t>capabilities</a:t>
              </a:r>
              <a:endParaRPr kumimoji="1" lang="en-US" altLang="zh-CN" sz="2000" dirty="0">
                <a:solidFill>
                  <a:prstClr val="black"/>
                </a:solidFill>
                <a:latin typeface="Linux Biolinum O" panose="02000503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86846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xmlns="" id="{127AA748-B7F7-7032-7EB7-7AD5CE15DB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57851-9E16-46AC-9BC9-5AB3D32DCC82}" type="slidenum">
              <a:rPr lang="zh-CN" altLang="en-US" smtClean="0"/>
              <a:t>4</a:t>
            </a:fld>
            <a:endParaRPr lang="zh-CN" altLang="en-US"/>
          </a:p>
        </p:txBody>
      </p:sp>
      <p:sp>
        <p:nvSpPr>
          <p:cNvPr id="9" name="标题 3">
            <a:extLst>
              <a:ext uri="{FF2B5EF4-FFF2-40B4-BE49-F238E27FC236}">
                <a16:creationId xmlns:a16="http://schemas.microsoft.com/office/drawing/2014/main" xmlns="" id="{BE92A403-84AA-407C-992C-484E21A651B5}"/>
              </a:ext>
            </a:extLst>
          </p:cNvPr>
          <p:cNvSpPr txBox="1">
            <a:spLocks/>
          </p:cNvSpPr>
          <p:nvPr/>
        </p:nvSpPr>
        <p:spPr>
          <a:xfrm>
            <a:off x="838200" y="22158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3484C9"/>
                </a:solidFill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defRPr>
            </a:lvl1pPr>
          </a:lstStyle>
          <a:p>
            <a:r>
              <a:rPr lang="en-US" altLang="zh-CN" dirty="0" smtClean="0"/>
              <a:t>Workflow Usage and Acquisition </a:t>
            </a:r>
            <a:endParaRPr lang="zh-CN" altLang="en-US" dirty="0"/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xmlns="" id="{0DEDA89C-9936-4BE5-AB1B-AB5CCBBC98C0}"/>
              </a:ext>
            </a:extLst>
          </p:cNvPr>
          <p:cNvSpPr txBox="1"/>
          <p:nvPr/>
        </p:nvSpPr>
        <p:spPr>
          <a:xfrm>
            <a:off x="724800" y="5253794"/>
            <a:ext cx="107424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2800" dirty="0">
                <a:solidFill>
                  <a:prstClr val="black"/>
                </a:solidFill>
                <a:latin typeface="Linux Biolinum O" panose="02000503000000000000" pitchFamily="2" charset="0"/>
              </a:rPr>
              <a:t>Workflows play a critical role in </a:t>
            </a:r>
            <a:r>
              <a:rPr kumimoji="1" lang="en-US" altLang="zh-CN" sz="2800" dirty="0" smtClean="0">
                <a:solidFill>
                  <a:prstClr val="black"/>
                </a:solidFill>
                <a:latin typeface="Linux Biolinum O" panose="02000503000000000000" pitchFamily="2" charset="0"/>
              </a:rPr>
              <a:t>troubleshooting</a:t>
            </a:r>
            <a:r>
              <a:rPr kumimoji="1" lang="en-US" altLang="zh-CN" sz="2800" dirty="0">
                <a:solidFill>
                  <a:prstClr val="black"/>
                </a:solidFill>
                <a:latin typeface="Linux Biolinum O" panose="02000503000000000000" pitchFamily="2" charset="0"/>
              </a:rPr>
              <a:t>, which urgently needs to shift from manual </a:t>
            </a:r>
            <a:r>
              <a:rPr kumimoji="1" lang="en-US" altLang="zh-CN" sz="2800" dirty="0" smtClean="0">
                <a:solidFill>
                  <a:prstClr val="black"/>
                </a:solidFill>
                <a:latin typeface="Linux Biolinum O" panose="02000503000000000000" pitchFamily="2" charset="0"/>
              </a:rPr>
              <a:t>creation to </a:t>
            </a:r>
            <a:r>
              <a:rPr kumimoji="1" lang="en-US" altLang="zh-CN" sz="2800" dirty="0">
                <a:solidFill>
                  <a:prstClr val="black"/>
                </a:solidFill>
                <a:latin typeface="Linux Biolinum O" panose="02000503000000000000" pitchFamily="2" charset="0"/>
              </a:rPr>
              <a:t>automated </a:t>
            </a:r>
            <a:r>
              <a:rPr kumimoji="1" lang="en-US" altLang="zh-CN" sz="2800" dirty="0" smtClean="0">
                <a:solidFill>
                  <a:prstClr val="black"/>
                </a:solidFill>
                <a:latin typeface="Linux Biolinum O" panose="02000503000000000000" pitchFamily="2" charset="0"/>
              </a:rPr>
              <a:t>orchestration</a:t>
            </a:r>
            <a:endParaRPr kumimoji="1" lang="en-US" altLang="zh-CN" sz="2800" dirty="0">
              <a:solidFill>
                <a:prstClr val="black"/>
              </a:solidFill>
              <a:latin typeface="Linux Biolinum O" panose="02000503000000000000" pitchFamily="2" charset="0"/>
            </a:endParaRPr>
          </a:p>
        </p:txBody>
      </p:sp>
      <p:grpSp>
        <p:nvGrpSpPr>
          <p:cNvPr id="4" name="组 3"/>
          <p:cNvGrpSpPr/>
          <p:nvPr/>
        </p:nvGrpSpPr>
        <p:grpSpPr>
          <a:xfrm>
            <a:off x="674910" y="2219211"/>
            <a:ext cx="4996544" cy="2073141"/>
            <a:chOff x="838200" y="2364845"/>
            <a:chExt cx="4996544" cy="2073141"/>
          </a:xfrm>
        </p:grpSpPr>
        <p:sp>
          <p:nvSpPr>
            <p:cNvPr id="8" name="圆角矩形 7">
              <a:extLst>
                <a:ext uri="{FF2B5EF4-FFF2-40B4-BE49-F238E27FC236}">
                  <a16:creationId xmlns:a16="http://schemas.microsoft.com/office/drawing/2014/main" xmlns="" id="{8C8F403D-6AD3-7F9F-6D44-BCD6D1703256}"/>
                </a:ext>
              </a:extLst>
            </p:cNvPr>
            <p:cNvSpPr/>
            <p:nvPr/>
          </p:nvSpPr>
          <p:spPr>
            <a:xfrm>
              <a:off x="838200" y="2654226"/>
              <a:ext cx="4996544" cy="1783760"/>
            </a:xfrm>
            <a:prstGeom prst="roundRect">
              <a:avLst/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342900" indent="-342900">
                <a:buFont typeface="Arial" charset="0"/>
                <a:buChar char="•"/>
              </a:pPr>
              <a:r>
                <a:rPr lang="en-US" altLang="zh-CN" sz="2400" dirty="0">
                  <a:solidFill>
                    <a:prstClr val="black"/>
                  </a:solidFill>
                  <a:latin typeface="Linux Biolinum O" panose="02000503000000000000" pitchFamily="2" charset="0"/>
                </a:rPr>
                <a:t>Workflow Recommendations Based on Similar </a:t>
              </a:r>
              <a:r>
                <a:rPr lang="en-US" altLang="zh-CN" sz="2400" dirty="0" smtClean="0">
                  <a:solidFill>
                    <a:prstClr val="black"/>
                  </a:solidFill>
                  <a:latin typeface="Linux Biolinum O" panose="02000503000000000000" pitchFamily="2" charset="0"/>
                </a:rPr>
                <a:t>Cases</a:t>
              </a:r>
            </a:p>
            <a:p>
              <a:pPr marL="342900" indent="-342900">
                <a:buFont typeface="Arial" charset="0"/>
                <a:buChar char="•"/>
              </a:pPr>
              <a:r>
                <a:rPr lang="en-US" altLang="zh-CN" sz="2400" dirty="0" smtClean="0">
                  <a:solidFill>
                    <a:prstClr val="black"/>
                  </a:solidFill>
                  <a:latin typeface="Linux Biolinum O" panose="02000503000000000000" pitchFamily="2" charset="0"/>
                </a:rPr>
                <a:t>Automated </a:t>
              </a:r>
              <a:r>
                <a:rPr lang="en-US" altLang="zh-CN" sz="2400" dirty="0">
                  <a:solidFill>
                    <a:prstClr val="black"/>
                  </a:solidFill>
                  <a:latin typeface="Linux Biolinum O" panose="02000503000000000000" pitchFamily="2" charset="0"/>
                </a:rPr>
                <a:t>Incident </a:t>
              </a:r>
              <a:r>
                <a:rPr lang="en-US" altLang="zh-CN" sz="2400" dirty="0" smtClean="0">
                  <a:solidFill>
                    <a:prstClr val="black"/>
                  </a:solidFill>
                  <a:latin typeface="Linux Biolinum O" panose="02000503000000000000" pitchFamily="2" charset="0"/>
                </a:rPr>
                <a:t>Execution</a:t>
              </a:r>
              <a:r>
                <a:rPr lang="zh-CN" altLang="en-US" sz="2400" dirty="0" smtClean="0">
                  <a:solidFill>
                    <a:prstClr val="black"/>
                  </a:solidFill>
                  <a:latin typeface="Linux Biolinum O" panose="02000503000000000000" pitchFamily="2" charset="0"/>
                </a:rPr>
                <a:t> </a:t>
              </a:r>
              <a:r>
                <a:rPr lang="en-US" altLang="zh-CN" sz="2400" dirty="0" smtClean="0">
                  <a:solidFill>
                    <a:prstClr val="black"/>
                  </a:solidFill>
                  <a:latin typeface="Linux Biolinum O" panose="02000503000000000000" pitchFamily="2" charset="0"/>
                </a:rPr>
                <a:t>and Analysis</a:t>
              </a:r>
              <a:endParaRPr lang="en-US" altLang="zh-CN" sz="2400" dirty="0">
                <a:solidFill>
                  <a:prstClr val="black"/>
                </a:solidFill>
                <a:latin typeface="Linux Biolinum O" panose="02000503000000000000" pitchFamily="2" charset="0"/>
              </a:endParaRP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xmlns="" id="{9D236A73-7AD1-E460-5D06-9EFFA770E6E6}"/>
                </a:ext>
              </a:extLst>
            </p:cNvPr>
            <p:cNvSpPr txBox="1"/>
            <p:nvPr/>
          </p:nvSpPr>
          <p:spPr>
            <a:xfrm>
              <a:off x="2192819" y="2364845"/>
              <a:ext cx="2287306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400" dirty="0" smtClean="0">
                  <a:solidFill>
                    <a:srgbClr val="FF5E00"/>
                  </a:solidFill>
                  <a:latin typeface="Linux Biolinum O" panose="02000503000000000000" pitchFamily="2" charset="0"/>
                </a:rPr>
                <a:t>Heavy</a:t>
              </a:r>
              <a:r>
                <a:rPr lang="zh-CN" altLang="en-US" sz="2400" dirty="0" smtClean="0">
                  <a:solidFill>
                    <a:srgbClr val="FF5E00"/>
                  </a:solidFill>
                  <a:latin typeface="Linux Biolinum O" panose="02000503000000000000" pitchFamily="2" charset="0"/>
                </a:rPr>
                <a:t> </a:t>
              </a:r>
              <a:r>
                <a:rPr lang="en-US" altLang="zh-CN" sz="2400" dirty="0" smtClean="0">
                  <a:solidFill>
                    <a:srgbClr val="FF5E00"/>
                  </a:solidFill>
                  <a:latin typeface="Linux Biolinum O" panose="02000503000000000000" pitchFamily="2" charset="0"/>
                </a:rPr>
                <a:t>Usage</a:t>
              </a:r>
              <a:endParaRPr lang="zh-CN" altLang="en-US" sz="2400" dirty="0">
                <a:solidFill>
                  <a:srgbClr val="FF5E00"/>
                </a:solidFill>
              </a:endParaRPr>
            </a:p>
          </p:txBody>
        </p:sp>
      </p:grpSp>
      <p:grpSp>
        <p:nvGrpSpPr>
          <p:cNvPr id="11" name="组 10"/>
          <p:cNvGrpSpPr/>
          <p:nvPr/>
        </p:nvGrpSpPr>
        <p:grpSpPr>
          <a:xfrm>
            <a:off x="6458854" y="2234217"/>
            <a:ext cx="4996544" cy="2058135"/>
            <a:chOff x="838200" y="2379851"/>
            <a:chExt cx="4996544" cy="2058135"/>
          </a:xfrm>
        </p:grpSpPr>
        <p:sp>
          <p:nvSpPr>
            <p:cNvPr id="12" name="圆角矩形 11">
              <a:extLst>
                <a:ext uri="{FF2B5EF4-FFF2-40B4-BE49-F238E27FC236}">
                  <a16:creationId xmlns:a16="http://schemas.microsoft.com/office/drawing/2014/main" xmlns="" id="{8C8F403D-6AD3-7F9F-6D44-BCD6D1703256}"/>
                </a:ext>
              </a:extLst>
            </p:cNvPr>
            <p:cNvSpPr/>
            <p:nvPr/>
          </p:nvSpPr>
          <p:spPr>
            <a:xfrm>
              <a:off x="838200" y="2654226"/>
              <a:ext cx="4996544" cy="1783760"/>
            </a:xfrm>
            <a:prstGeom prst="roundRect">
              <a:avLst/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342900" indent="-342900">
                <a:buFont typeface="Arial" charset="0"/>
                <a:buChar char="•"/>
              </a:pPr>
              <a:r>
                <a:rPr lang="en-US" altLang="zh-CN" sz="2400" dirty="0" smtClean="0">
                  <a:solidFill>
                    <a:prstClr val="black"/>
                  </a:solidFill>
                  <a:latin typeface="Linux Biolinum O" panose="02000503000000000000" pitchFamily="2" charset="0"/>
                </a:rPr>
                <a:t>For</a:t>
              </a:r>
              <a:r>
                <a:rPr lang="zh-CN" altLang="en-US" sz="2400" dirty="0" smtClean="0">
                  <a:solidFill>
                    <a:prstClr val="black"/>
                  </a:solidFill>
                  <a:latin typeface="Linux Biolinum O" panose="02000503000000000000" pitchFamily="2" charset="0"/>
                </a:rPr>
                <a:t> </a:t>
              </a:r>
              <a:r>
                <a:rPr lang="en-US" altLang="zh-CN" sz="2400" dirty="0" smtClean="0">
                  <a:solidFill>
                    <a:prstClr val="black"/>
                  </a:solidFill>
                  <a:latin typeface="Linux Biolinum O" panose="02000503000000000000" pitchFamily="2" charset="0"/>
                </a:rPr>
                <a:t>a</a:t>
              </a:r>
              <a:r>
                <a:rPr lang="zh-CN" altLang="en-US" sz="2400" dirty="0" smtClean="0">
                  <a:solidFill>
                    <a:prstClr val="black"/>
                  </a:solidFill>
                  <a:latin typeface="Linux Biolinum O" panose="02000503000000000000" pitchFamily="2" charset="0"/>
                </a:rPr>
                <a:t> </a:t>
              </a:r>
              <a:r>
                <a:rPr lang="en-US" altLang="zh-CN" sz="2400" dirty="0" smtClean="0">
                  <a:solidFill>
                    <a:prstClr val="black"/>
                  </a:solidFill>
                  <a:latin typeface="Linux Biolinum O" panose="02000503000000000000" pitchFamily="2" charset="0"/>
                </a:rPr>
                <a:t>workflow: 7</a:t>
              </a:r>
              <a:r>
                <a:rPr lang="zh-CN" altLang="en-US" sz="2400" dirty="0" smtClean="0">
                  <a:solidFill>
                    <a:prstClr val="black"/>
                  </a:solidFill>
                  <a:latin typeface="Linux Biolinum O" panose="02000503000000000000" pitchFamily="2" charset="0"/>
                </a:rPr>
                <a:t> </a:t>
              </a:r>
              <a:r>
                <a:rPr lang="en-US" altLang="zh-CN" sz="2400" dirty="0" smtClean="0">
                  <a:solidFill>
                    <a:prstClr val="black"/>
                  </a:solidFill>
                  <a:latin typeface="Linux Biolinum O" panose="02000503000000000000" pitchFamily="2" charset="0"/>
                </a:rPr>
                <a:t>Hours</a:t>
              </a:r>
              <a:r>
                <a:rPr lang="zh-CN" altLang="en-US" sz="2400" dirty="0" smtClean="0">
                  <a:solidFill>
                    <a:prstClr val="black"/>
                  </a:solidFill>
                  <a:latin typeface="Linux Biolinum O" panose="02000503000000000000" pitchFamily="2" charset="0"/>
                </a:rPr>
                <a:t> </a:t>
              </a:r>
              <a:r>
                <a:rPr lang="en-US" altLang="zh-CN" sz="2400" dirty="0" smtClean="0">
                  <a:solidFill>
                    <a:prstClr val="black"/>
                  </a:solidFill>
                  <a:latin typeface="Linux Biolinum O" panose="02000503000000000000" pitchFamily="2" charset="0"/>
                </a:rPr>
                <a:t>+</a:t>
              </a:r>
              <a:r>
                <a:rPr lang="zh-CN" altLang="en-US" sz="2400" dirty="0" smtClean="0">
                  <a:solidFill>
                    <a:prstClr val="black"/>
                  </a:solidFill>
                  <a:latin typeface="Linux Biolinum O" panose="02000503000000000000" pitchFamily="2" charset="0"/>
                </a:rPr>
                <a:t> </a:t>
              </a:r>
              <a:r>
                <a:rPr lang="en-US" altLang="zh-CN" sz="2400" dirty="0" smtClean="0">
                  <a:solidFill>
                    <a:prstClr val="black"/>
                  </a:solidFill>
                  <a:latin typeface="Linux Biolinum O" panose="02000503000000000000" pitchFamily="2" charset="0"/>
                </a:rPr>
                <a:t>7</a:t>
              </a:r>
              <a:r>
                <a:rPr lang="zh-CN" altLang="en-US" sz="2400" dirty="0" smtClean="0">
                  <a:solidFill>
                    <a:prstClr val="black"/>
                  </a:solidFill>
                  <a:latin typeface="Linux Biolinum O" panose="02000503000000000000" pitchFamily="2" charset="0"/>
                </a:rPr>
                <a:t> </a:t>
              </a:r>
              <a:r>
                <a:rPr lang="en-US" altLang="zh-CN" sz="2400" dirty="0" smtClean="0">
                  <a:solidFill>
                    <a:prstClr val="black"/>
                  </a:solidFill>
                  <a:latin typeface="Linux Biolinum O" panose="02000503000000000000" pitchFamily="2" charset="0"/>
                </a:rPr>
                <a:t>OCEs</a:t>
              </a:r>
              <a:endParaRPr lang="en-US" altLang="zh-CN" sz="2400" dirty="0">
                <a:solidFill>
                  <a:prstClr val="black"/>
                </a:solidFill>
                <a:latin typeface="Linux Biolinum O" panose="02000503000000000000" pitchFamily="2" charset="0"/>
              </a:endParaRPr>
            </a:p>
            <a:p>
              <a:pPr marL="342900" indent="-342900">
                <a:buFont typeface="Arial" charset="0"/>
                <a:buChar char="•"/>
              </a:pPr>
              <a:r>
                <a:rPr lang="en-US" altLang="zh-CN" sz="2400" dirty="0" smtClean="0">
                  <a:solidFill>
                    <a:prstClr val="black"/>
                  </a:solidFill>
                  <a:latin typeface="Linux Biolinum O" panose="02000503000000000000" pitchFamily="2" charset="0"/>
                </a:rPr>
                <a:t>Including</a:t>
              </a:r>
              <a:r>
                <a:rPr lang="zh-CN" altLang="en-US" sz="2400" dirty="0" smtClean="0">
                  <a:solidFill>
                    <a:prstClr val="black"/>
                  </a:solidFill>
                  <a:latin typeface="Linux Biolinum O" panose="02000503000000000000" pitchFamily="2" charset="0"/>
                </a:rPr>
                <a:t> </a:t>
              </a:r>
              <a:r>
                <a:rPr lang="en-US" altLang="zh-CN" sz="2400" dirty="0" smtClean="0">
                  <a:solidFill>
                    <a:prstClr val="black"/>
                  </a:solidFill>
                  <a:latin typeface="Linux Biolinum O" panose="02000503000000000000" pitchFamily="2" charset="0"/>
                </a:rPr>
                <a:t>contributions</a:t>
              </a:r>
              <a:r>
                <a:rPr lang="zh-CN" altLang="en-US" sz="2400" dirty="0" smtClean="0">
                  <a:solidFill>
                    <a:prstClr val="black"/>
                  </a:solidFill>
                  <a:latin typeface="Linux Biolinum O" panose="02000503000000000000" pitchFamily="2" charset="0"/>
                </a:rPr>
                <a:t> </a:t>
              </a:r>
              <a:r>
                <a:rPr lang="en-US" altLang="zh-CN" sz="2400" dirty="0" smtClean="0">
                  <a:solidFill>
                    <a:prstClr val="black"/>
                  </a:solidFill>
                  <a:latin typeface="Linux Biolinum O" panose="02000503000000000000" pitchFamily="2" charset="0"/>
                </a:rPr>
                <a:t>from</a:t>
              </a:r>
              <a:r>
                <a:rPr lang="zh-CN" altLang="en-US" sz="2400" dirty="0" smtClean="0">
                  <a:solidFill>
                    <a:prstClr val="black"/>
                  </a:solidFill>
                  <a:latin typeface="Linux Biolinum O" panose="02000503000000000000" pitchFamily="2" charset="0"/>
                </a:rPr>
                <a:t> </a:t>
              </a:r>
              <a:r>
                <a:rPr lang="en-US" altLang="zh-CN" sz="2400" dirty="0" smtClean="0">
                  <a:solidFill>
                    <a:prstClr val="black"/>
                  </a:solidFill>
                  <a:latin typeface="Linux Biolinum O" panose="02000503000000000000" pitchFamily="2" charset="0"/>
                </a:rPr>
                <a:t>2</a:t>
              </a:r>
              <a:r>
                <a:rPr lang="zh-CN" altLang="en-US" sz="2400" dirty="0">
                  <a:solidFill>
                    <a:prstClr val="black"/>
                  </a:solidFill>
                  <a:latin typeface="Linux Biolinum O" panose="02000503000000000000" pitchFamily="2" charset="0"/>
                </a:rPr>
                <a:t> </a:t>
              </a:r>
              <a:r>
                <a:rPr lang="en-US" altLang="zh-CN" sz="2400" dirty="0" smtClean="0">
                  <a:solidFill>
                    <a:prstClr val="black"/>
                  </a:solidFill>
                  <a:latin typeface="Linux Biolinum O" panose="02000503000000000000" pitchFamily="2" charset="0"/>
                </a:rPr>
                <a:t>experts</a:t>
              </a:r>
              <a:endParaRPr lang="en-US" altLang="zh-CN" sz="2400" dirty="0">
                <a:solidFill>
                  <a:prstClr val="black"/>
                </a:solidFill>
                <a:latin typeface="Linux Biolinum O" panose="02000503000000000000" pitchFamily="2" charset="0"/>
              </a:endParaRP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xmlns="" id="{9D236A73-7AD1-E460-5D06-9EFFA770E6E6}"/>
                </a:ext>
              </a:extLst>
            </p:cNvPr>
            <p:cNvSpPr txBox="1"/>
            <p:nvPr/>
          </p:nvSpPr>
          <p:spPr>
            <a:xfrm>
              <a:off x="1651001" y="2379851"/>
              <a:ext cx="3439885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400" dirty="0" smtClean="0">
                  <a:solidFill>
                    <a:srgbClr val="FF5E00"/>
                  </a:solidFill>
                  <a:latin typeface="Linux Biolinum O" panose="02000503000000000000" pitchFamily="2" charset="0"/>
                </a:rPr>
                <a:t>Difficult</a:t>
              </a:r>
              <a:r>
                <a:rPr lang="zh-CN" altLang="en-US" sz="2400" dirty="0">
                  <a:solidFill>
                    <a:srgbClr val="FF5E00"/>
                  </a:solidFill>
                  <a:latin typeface="Linux Biolinum O" panose="02000503000000000000" pitchFamily="2" charset="0"/>
                </a:rPr>
                <a:t> </a:t>
              </a:r>
              <a:r>
                <a:rPr lang="en-US" altLang="zh-CN" sz="2400" dirty="0" smtClean="0">
                  <a:solidFill>
                    <a:srgbClr val="FF5E00"/>
                  </a:solidFill>
                  <a:latin typeface="Linux Biolinum O" panose="02000503000000000000" pitchFamily="2" charset="0"/>
                </a:rPr>
                <a:t>Acquisition</a:t>
              </a:r>
              <a:endParaRPr lang="zh-CN" altLang="en-US" sz="2400" dirty="0">
                <a:solidFill>
                  <a:srgbClr val="FF5E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22539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A8EE9E7E-57B6-4334-92AE-3C390D5B63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0192" y="-145140"/>
            <a:ext cx="2566389" cy="1325563"/>
          </a:xfrm>
        </p:spPr>
        <p:txBody>
          <a:bodyPr/>
          <a:lstStyle/>
          <a:p>
            <a:r>
              <a:rPr lang="en-US" altLang="zh-CN" sz="3600" dirty="0">
                <a:solidFill>
                  <a:srgbClr val="3484C9"/>
                </a:solidFill>
              </a:rPr>
              <a:t>Outline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275" y="952493"/>
            <a:ext cx="11356439" cy="5890993"/>
          </a:xfrm>
        </p:spPr>
        <p:txBody>
          <a:bodyPr>
            <a:no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altLang="zh-CN" sz="3000" dirty="0" smtClean="0"/>
              <a:t>What</a:t>
            </a:r>
            <a:r>
              <a:rPr lang="zh-CN" altLang="en-US" sz="3000" dirty="0" smtClean="0"/>
              <a:t> </a:t>
            </a:r>
            <a:r>
              <a:rPr lang="en-US" altLang="zh-CN" sz="3000" dirty="0" smtClean="0"/>
              <a:t>are</a:t>
            </a:r>
            <a:r>
              <a:rPr lang="zh-CN" altLang="en-US" sz="3000" dirty="0" smtClean="0"/>
              <a:t> </a:t>
            </a:r>
            <a:r>
              <a:rPr lang="en-US" altLang="zh-CN" sz="3000" dirty="0" smtClean="0"/>
              <a:t>the</a:t>
            </a:r>
            <a:r>
              <a:rPr lang="zh-CN" altLang="en-US" sz="3000" dirty="0"/>
              <a:t> </a:t>
            </a:r>
            <a:r>
              <a:rPr lang="en-US" altLang="zh-CN" sz="3000" dirty="0" smtClean="0"/>
              <a:t>typical resolutions for a cloud incident?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altLang="zh-CN" sz="2000" dirty="0" smtClean="0">
                <a:sym typeface="Wingdings"/>
              </a:rPr>
              <a:t></a:t>
            </a:r>
            <a:r>
              <a:rPr lang="en-US" sz="2000" dirty="0" smtClean="0"/>
              <a:t> Workflow, step-by-step guidance and executable scripts</a:t>
            </a:r>
            <a:endParaRPr lang="en-US" sz="2000" dirty="0"/>
          </a:p>
          <a:p>
            <a:pPr marL="0" indent="0">
              <a:lnSpc>
                <a:spcPct val="30000"/>
              </a:lnSpc>
              <a:buNone/>
            </a:pPr>
            <a:endParaRPr lang="en-US" sz="2700" dirty="0">
              <a:solidFill>
                <a:srgbClr val="000000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US" altLang="zh-CN" sz="3000" b="1" dirty="0">
                <a:solidFill>
                  <a:srgbClr val="3484C9"/>
                </a:solidFill>
              </a:rPr>
              <a:t>How to transform a naive LLM into a </a:t>
            </a:r>
            <a:r>
              <a:rPr lang="en-US" altLang="zh-CN" sz="3000" b="1" dirty="0" smtClean="0">
                <a:solidFill>
                  <a:srgbClr val="3484C9"/>
                </a:solidFill>
              </a:rPr>
              <a:t>workflow generator</a:t>
            </a:r>
            <a:r>
              <a:rPr lang="zh-CN" altLang="en-US" sz="3000" b="1" dirty="0" smtClean="0">
                <a:solidFill>
                  <a:srgbClr val="3484C9"/>
                </a:solidFill>
              </a:rPr>
              <a:t> </a:t>
            </a:r>
            <a:r>
              <a:rPr lang="en-US" altLang="zh-CN" sz="3000" b="1" dirty="0" smtClean="0">
                <a:solidFill>
                  <a:srgbClr val="3484C9"/>
                </a:solidFill>
              </a:rPr>
              <a:t>in</a:t>
            </a:r>
            <a:r>
              <a:rPr lang="zh-CN" altLang="en-US" sz="3000" b="1" dirty="0" smtClean="0">
                <a:solidFill>
                  <a:srgbClr val="3484C9"/>
                </a:solidFill>
              </a:rPr>
              <a:t> </a:t>
            </a:r>
            <a:r>
              <a:rPr lang="en-US" altLang="zh-CN" sz="3000" b="1" dirty="0" smtClean="0">
                <a:solidFill>
                  <a:srgbClr val="3484C9"/>
                </a:solidFill>
              </a:rPr>
              <a:t>the</a:t>
            </a:r>
            <a:r>
              <a:rPr lang="zh-CN" altLang="en-US" sz="3000" b="1" dirty="0" smtClean="0">
                <a:solidFill>
                  <a:srgbClr val="3484C9"/>
                </a:solidFill>
              </a:rPr>
              <a:t> </a:t>
            </a:r>
            <a:r>
              <a:rPr lang="en-US" altLang="zh-CN" sz="3000" b="1" dirty="0" smtClean="0">
                <a:solidFill>
                  <a:srgbClr val="3484C9"/>
                </a:solidFill>
              </a:rPr>
              <a:t>field</a:t>
            </a:r>
            <a:r>
              <a:rPr lang="zh-CN" altLang="en-US" sz="3000" b="1" dirty="0" smtClean="0">
                <a:solidFill>
                  <a:srgbClr val="3484C9"/>
                </a:solidFill>
              </a:rPr>
              <a:t> </a:t>
            </a:r>
            <a:r>
              <a:rPr lang="en-US" altLang="zh-CN" sz="3000" b="1" dirty="0" smtClean="0">
                <a:solidFill>
                  <a:srgbClr val="3484C9"/>
                </a:solidFill>
              </a:rPr>
              <a:t>of</a:t>
            </a:r>
            <a:r>
              <a:rPr lang="zh-CN" altLang="en-US" sz="3000" b="1" dirty="0" smtClean="0">
                <a:solidFill>
                  <a:srgbClr val="3484C9"/>
                </a:solidFill>
              </a:rPr>
              <a:t> </a:t>
            </a:r>
            <a:r>
              <a:rPr lang="en-US" altLang="zh-CN" sz="3000" b="1" dirty="0" smtClean="0">
                <a:solidFill>
                  <a:srgbClr val="3484C9"/>
                </a:solidFill>
              </a:rPr>
              <a:t>cloud</a:t>
            </a:r>
            <a:r>
              <a:rPr lang="zh-CN" altLang="en-US" sz="3000" b="1" dirty="0" smtClean="0">
                <a:solidFill>
                  <a:srgbClr val="3484C9"/>
                </a:solidFill>
              </a:rPr>
              <a:t> </a:t>
            </a:r>
            <a:r>
              <a:rPr lang="en-US" altLang="zh-CN" sz="3000" b="1" dirty="0" smtClean="0">
                <a:solidFill>
                  <a:srgbClr val="3484C9"/>
                </a:solidFill>
              </a:rPr>
              <a:t>services?</a:t>
            </a:r>
            <a:endParaRPr lang="en-US" altLang="zh-CN" sz="3000" b="1" dirty="0">
              <a:solidFill>
                <a:srgbClr val="3484C9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US" altLang="zh-CN" sz="2000" dirty="0">
                <a:solidFill>
                  <a:srgbClr val="3484C9"/>
                </a:solidFill>
                <a:sym typeface="Wingdings"/>
              </a:rPr>
              <a:t></a:t>
            </a:r>
            <a:r>
              <a:rPr lang="zh-CN" altLang="en-US" sz="2000" dirty="0">
                <a:solidFill>
                  <a:srgbClr val="3484C9"/>
                </a:solidFill>
                <a:sym typeface="Wingdings"/>
              </a:rPr>
              <a:t> </a:t>
            </a:r>
            <a:r>
              <a:rPr lang="en-US" altLang="zh-CN" sz="2000" dirty="0">
                <a:solidFill>
                  <a:srgbClr val="3484C9"/>
                </a:solidFill>
                <a:sym typeface="Wingdings"/>
              </a:rPr>
              <a:t>Support of domain </a:t>
            </a:r>
            <a:r>
              <a:rPr lang="en-US" altLang="zh-CN" sz="2000" dirty="0" smtClean="0">
                <a:solidFill>
                  <a:srgbClr val="3484C9"/>
                </a:solidFill>
                <a:sym typeface="Wingdings"/>
              </a:rPr>
              <a:t>knowledge</a:t>
            </a:r>
            <a:r>
              <a:rPr lang="en-US" altLang="zh-CN" sz="2000" dirty="0">
                <a:solidFill>
                  <a:srgbClr val="3484C9"/>
                </a:solidFill>
                <a:sym typeface="Wingdings"/>
              </a:rPr>
              <a:t>, </a:t>
            </a:r>
            <a:r>
              <a:rPr lang="en-US" altLang="zh-CN" sz="2000" dirty="0" smtClean="0">
                <a:solidFill>
                  <a:srgbClr val="3484C9"/>
                </a:solidFill>
                <a:sym typeface="Wingdings"/>
              </a:rPr>
              <a:t>alignment </a:t>
            </a:r>
            <a:r>
              <a:rPr lang="en-US" altLang="zh-CN" sz="2000" dirty="0">
                <a:solidFill>
                  <a:srgbClr val="3484C9"/>
                </a:solidFill>
                <a:sym typeface="Wingdings"/>
              </a:rPr>
              <a:t>of application </a:t>
            </a:r>
            <a:r>
              <a:rPr lang="en-US" altLang="zh-CN" sz="2000" dirty="0" smtClean="0">
                <a:solidFill>
                  <a:srgbClr val="3484C9"/>
                </a:solidFill>
                <a:sym typeface="Wingdings"/>
              </a:rPr>
              <a:t>capability</a:t>
            </a:r>
            <a:endParaRPr lang="en-US" altLang="zh-CN" sz="2000" dirty="0">
              <a:solidFill>
                <a:srgbClr val="3484C9"/>
              </a:solidFill>
              <a:sym typeface="Wingdings"/>
            </a:endParaRPr>
          </a:p>
          <a:p>
            <a:pPr marL="0" indent="0">
              <a:lnSpc>
                <a:spcPct val="30000"/>
              </a:lnSpc>
              <a:buNone/>
            </a:pPr>
            <a:endParaRPr lang="en-US" sz="2700" dirty="0">
              <a:solidFill>
                <a:srgbClr val="000000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US" sz="3000" dirty="0">
                <a:solidFill>
                  <a:srgbClr val="000000"/>
                </a:solidFill>
              </a:rPr>
              <a:t>Framework design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altLang="zh-CN" sz="2000" dirty="0" smtClean="0">
                <a:solidFill>
                  <a:srgbClr val="000000"/>
                </a:solidFill>
                <a:sym typeface="Wingdings"/>
              </a:rPr>
              <a:t> </a:t>
            </a:r>
            <a:r>
              <a:rPr lang="en-US" sz="2000" dirty="0" smtClean="0">
                <a:solidFill>
                  <a:srgbClr val="000000"/>
                </a:solidFill>
              </a:rPr>
              <a:t>Knowledge </a:t>
            </a:r>
            <a:r>
              <a:rPr lang="en-US" sz="2000" dirty="0">
                <a:solidFill>
                  <a:srgbClr val="000000"/>
                </a:solidFill>
              </a:rPr>
              <a:t>Base </a:t>
            </a:r>
            <a:r>
              <a:rPr lang="en-US" sz="2000" dirty="0" smtClean="0">
                <a:solidFill>
                  <a:srgbClr val="000000"/>
                </a:solidFill>
              </a:rPr>
              <a:t>Construction, Multi-Agent Coevolution</a:t>
            </a:r>
          </a:p>
          <a:p>
            <a:pPr marL="0" indent="0">
              <a:lnSpc>
                <a:spcPct val="30000"/>
              </a:lnSpc>
              <a:buNone/>
            </a:pPr>
            <a:endParaRPr lang="en-US" sz="2700" dirty="0"/>
          </a:p>
          <a:p>
            <a:pPr marL="0" indent="0">
              <a:lnSpc>
                <a:spcPct val="110000"/>
              </a:lnSpc>
              <a:buNone/>
            </a:pPr>
            <a:r>
              <a:rPr lang="en-US" sz="3000" dirty="0"/>
              <a:t>Evaluation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altLang="zh-CN" sz="2000" dirty="0">
                <a:sym typeface="Wingdings"/>
              </a:rPr>
              <a:t></a:t>
            </a:r>
            <a:r>
              <a:rPr lang="zh-CN" altLang="en-US" sz="2000" dirty="0">
                <a:solidFill>
                  <a:srgbClr val="7F7F7F"/>
                </a:solidFill>
                <a:sym typeface="Wingdings"/>
              </a:rPr>
              <a:t> </a:t>
            </a:r>
            <a:r>
              <a:rPr lang="en-US" altLang="zh-CN" sz="2000" dirty="0" smtClean="0">
                <a:sym typeface="Wingdings"/>
              </a:rPr>
              <a:t>Benchmark tests, online </a:t>
            </a:r>
            <a:r>
              <a:rPr lang="en-US" altLang="zh-CN" sz="2000" dirty="0">
                <a:sym typeface="Wingdings"/>
              </a:rPr>
              <a:t>d</a:t>
            </a:r>
            <a:r>
              <a:rPr lang="en-US" altLang="zh-CN" sz="2000" dirty="0" smtClean="0">
                <a:sym typeface="Wingdings"/>
              </a:rPr>
              <a:t>eployment, case </a:t>
            </a:r>
            <a:r>
              <a:rPr lang="en-US" altLang="zh-CN" sz="2000" dirty="0">
                <a:sym typeface="Wingdings"/>
              </a:rPr>
              <a:t>s</a:t>
            </a:r>
            <a:r>
              <a:rPr lang="en-US" altLang="zh-CN" sz="2000" dirty="0" smtClean="0">
                <a:sym typeface="Wingdings"/>
              </a:rPr>
              <a:t>tudy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B9362C-1164-7D46-8745-C6482650573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71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288"/>
    </mc:Choice>
    <mc:Fallback xmlns="">
      <p:transition spd="slow" advTm="39288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xmlns="" id="{772BD997-C2BE-6A4A-B232-68E52B6A9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57851-9E16-46AC-9BC9-5AB3D32DCC82}" type="slidenum">
              <a:rPr lang="zh-CN" altLang="en-US" smtClean="0"/>
              <a:t>6</a:t>
            </a:fld>
            <a:endParaRPr lang="zh-CN" altLang="en-US"/>
          </a:p>
        </p:txBody>
      </p:sp>
      <p:sp>
        <p:nvSpPr>
          <p:cNvPr id="19" name="标题 3">
            <a:extLst>
              <a:ext uri="{FF2B5EF4-FFF2-40B4-BE49-F238E27FC236}">
                <a16:creationId xmlns:a16="http://schemas.microsoft.com/office/drawing/2014/main" xmlns="" id="{97A758F0-1AD5-4FC8-8B18-14DB9564C65C}"/>
              </a:ext>
            </a:extLst>
          </p:cNvPr>
          <p:cNvSpPr txBox="1">
            <a:spLocks/>
          </p:cNvSpPr>
          <p:nvPr/>
        </p:nvSpPr>
        <p:spPr>
          <a:xfrm>
            <a:off x="838200" y="23610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3484C9"/>
                </a:solidFill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defRPr>
            </a:lvl1pPr>
          </a:lstStyle>
          <a:p>
            <a:r>
              <a:rPr lang="en-US" altLang="zh-CN" dirty="0"/>
              <a:t>Design Motivation</a:t>
            </a:r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428" y="2053771"/>
            <a:ext cx="11362267" cy="3098800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xmlns="" id="{EE688455-4CD8-48DE-A11C-EB57C4EC8ABB}"/>
              </a:ext>
            </a:extLst>
          </p:cNvPr>
          <p:cNvSpPr/>
          <p:nvPr/>
        </p:nvSpPr>
        <p:spPr>
          <a:xfrm>
            <a:off x="2191658" y="2024743"/>
            <a:ext cx="2801258" cy="3183128"/>
          </a:xfrm>
          <a:prstGeom prst="rect">
            <a:avLst/>
          </a:prstGeom>
          <a:noFill/>
          <a:ln w="38100">
            <a:solidFill>
              <a:srgbClr val="3484C9"/>
            </a:solidFill>
            <a:prstDash val="dash"/>
          </a:ln>
          <a:effectLst>
            <a:glow>
              <a:schemeClr val="accent5">
                <a:satMod val="175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Linux Biolinum O" panose="02000503000000000000" pitchFamily="2" charset="0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xmlns="" id="{E43410B0-AC30-D8E7-700A-4635C1852E73}"/>
              </a:ext>
            </a:extLst>
          </p:cNvPr>
          <p:cNvSpPr txBox="1"/>
          <p:nvPr/>
        </p:nvSpPr>
        <p:spPr>
          <a:xfrm>
            <a:off x="2812140" y="5699978"/>
            <a:ext cx="64624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2800" dirty="0">
                <a:solidFill>
                  <a:prstClr val="black"/>
                </a:solidFill>
                <a:latin typeface="Linux Biolinum O" panose="02000503000000000000" pitchFamily="2" charset="0"/>
              </a:rPr>
              <a:t>From naive LLM to workflow generator</a:t>
            </a:r>
          </a:p>
        </p:txBody>
      </p:sp>
    </p:spTree>
    <p:extLst>
      <p:ext uri="{BB962C8B-B14F-4D97-AF65-F5344CB8AC3E}">
        <p14:creationId xmlns:p14="http://schemas.microsoft.com/office/powerpoint/2010/main" val="817850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xmlns="" id="{1AF4249F-F94C-115B-AFDF-5A97419D4E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57851-9E16-46AC-9BC9-5AB3D32DCC82}" type="slidenum">
              <a:rPr lang="zh-CN" altLang="en-US" smtClean="0"/>
              <a:t>7</a:t>
            </a:fld>
            <a:endParaRPr lang="zh-CN" altLang="en-US"/>
          </a:p>
        </p:txBody>
      </p:sp>
      <p:grpSp>
        <p:nvGrpSpPr>
          <p:cNvPr id="48" name="组合 47">
            <a:extLst>
              <a:ext uri="{FF2B5EF4-FFF2-40B4-BE49-F238E27FC236}">
                <a16:creationId xmlns:a16="http://schemas.microsoft.com/office/drawing/2014/main" xmlns="" id="{65363019-8133-4AB1-B332-CC02595B8FD8}"/>
              </a:ext>
            </a:extLst>
          </p:cNvPr>
          <p:cNvGrpSpPr/>
          <p:nvPr/>
        </p:nvGrpSpPr>
        <p:grpSpPr>
          <a:xfrm>
            <a:off x="654109" y="1463479"/>
            <a:ext cx="10961197" cy="4079118"/>
            <a:chOff x="400822" y="924329"/>
            <a:chExt cx="10961197" cy="4079118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xmlns="" id="{CF2F56E5-13A4-8395-63B5-DED11715E874}"/>
                </a:ext>
              </a:extLst>
            </p:cNvPr>
            <p:cNvSpPr/>
            <p:nvPr/>
          </p:nvSpPr>
          <p:spPr>
            <a:xfrm>
              <a:off x="4137737" y="924329"/>
              <a:ext cx="3914775" cy="15327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anchor="ctr">
              <a:spAutoFit/>
            </a:bodyPr>
            <a:lstStyle/>
            <a:p>
              <a:pPr lvl="0" algn="ctr">
                <a:lnSpc>
                  <a:spcPct val="130000"/>
                </a:lnSpc>
              </a:pPr>
              <a:r>
                <a:rPr lang="en-US" altLang="zh-CN" sz="3600" dirty="0" smtClean="0">
                  <a:solidFill>
                    <a:srgbClr val="3484C9"/>
                  </a:solidFill>
                  <a:latin typeface="Linux Biolinum O" panose="02000503000000000000" pitchFamily="2" charset="0"/>
                  <a:ea typeface="Linux Biolinum O" panose="02000503000000000000" pitchFamily="2" charset="0"/>
                </a:rPr>
                <a:t>Transformation</a:t>
              </a:r>
            </a:p>
            <a:p>
              <a:pPr lvl="0" algn="ctr">
                <a:lnSpc>
                  <a:spcPct val="130000"/>
                </a:lnSpc>
              </a:pPr>
              <a:r>
                <a:rPr lang="en-US" altLang="zh-CN" dirty="0" smtClean="0">
                  <a:solidFill>
                    <a:srgbClr val="3484C9"/>
                  </a:solidFill>
                  <a:latin typeface="Linux Biolinum O" panose="02000503000000000000" pitchFamily="2" charset="0"/>
                  <a:ea typeface="Linux Biolinum O" panose="02000503000000000000" pitchFamily="2" charset="0"/>
                </a:rPr>
                <a:t>Knowledge</a:t>
              </a:r>
              <a:r>
                <a:rPr lang="zh-CN" altLang="en-US" dirty="0" smtClean="0">
                  <a:solidFill>
                    <a:srgbClr val="3484C9"/>
                  </a:solidFill>
                  <a:latin typeface="Linux Biolinum O" panose="02000503000000000000" pitchFamily="2" charset="0"/>
                  <a:ea typeface="Linux Biolinum O" panose="02000503000000000000" pitchFamily="2" charset="0"/>
                </a:rPr>
                <a:t> </a:t>
              </a:r>
              <a:r>
                <a:rPr lang="en-US" altLang="zh-CN" dirty="0" smtClean="0">
                  <a:solidFill>
                    <a:srgbClr val="3484C9"/>
                  </a:solidFill>
                  <a:latin typeface="Linux Biolinum O" panose="02000503000000000000" pitchFamily="2" charset="0"/>
                  <a:ea typeface="Linux Biolinum O" panose="02000503000000000000" pitchFamily="2" charset="0"/>
                </a:rPr>
                <a:t>Support</a:t>
              </a:r>
            </a:p>
            <a:p>
              <a:pPr lvl="0" algn="ctr">
                <a:lnSpc>
                  <a:spcPct val="130000"/>
                </a:lnSpc>
              </a:pPr>
              <a:r>
                <a:rPr lang="en-US" altLang="zh-CN" dirty="0" smtClean="0">
                  <a:solidFill>
                    <a:srgbClr val="3484C9"/>
                  </a:solidFill>
                  <a:latin typeface="Linux Biolinum O" panose="02000503000000000000" pitchFamily="2" charset="0"/>
                  <a:ea typeface="Linux Biolinum O" panose="02000503000000000000" pitchFamily="2" charset="0"/>
                </a:rPr>
                <a:t>Application</a:t>
              </a:r>
              <a:r>
                <a:rPr lang="zh-CN" altLang="en-US" dirty="0" smtClean="0">
                  <a:solidFill>
                    <a:srgbClr val="3484C9"/>
                  </a:solidFill>
                  <a:latin typeface="Linux Biolinum O" panose="02000503000000000000" pitchFamily="2" charset="0"/>
                  <a:ea typeface="Linux Biolinum O" panose="02000503000000000000" pitchFamily="2" charset="0"/>
                </a:rPr>
                <a:t> </a:t>
              </a:r>
              <a:r>
                <a:rPr lang="en-US" altLang="zh-CN" dirty="0" smtClean="0">
                  <a:solidFill>
                    <a:srgbClr val="3484C9"/>
                  </a:solidFill>
                  <a:latin typeface="Linux Biolinum O" panose="02000503000000000000" pitchFamily="2" charset="0"/>
                  <a:ea typeface="Linux Biolinum O" panose="02000503000000000000" pitchFamily="2" charset="0"/>
                </a:rPr>
                <a:t>Alignment</a:t>
              </a:r>
              <a:endParaRPr lang="en-US" altLang="zh-CN" dirty="0">
                <a:solidFill>
                  <a:srgbClr val="3484C9"/>
                </a:solidFill>
                <a:latin typeface="Linux Biolinum O" panose="02000503000000000000" pitchFamily="2" charset="0"/>
                <a:ea typeface="Linux Biolinum O" panose="02000503000000000000" pitchFamily="2" charset="0"/>
              </a:endParaRPr>
            </a:p>
          </p:txBody>
        </p:sp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xmlns="" id="{0870891A-B86D-04F0-424E-0FE448479511}"/>
                </a:ext>
              </a:extLst>
            </p:cNvPr>
            <p:cNvGrpSpPr/>
            <p:nvPr/>
          </p:nvGrpSpPr>
          <p:grpSpPr>
            <a:xfrm>
              <a:off x="400822" y="3052514"/>
              <a:ext cx="3382845" cy="1950933"/>
              <a:chOff x="1316480" y="1998645"/>
              <a:chExt cx="2932387" cy="1887169"/>
            </a:xfrm>
          </p:grpSpPr>
          <p:sp>
            <p:nvSpPr>
              <p:cNvPr id="14" name="圆角矩形 13">
                <a:extLst>
                  <a:ext uri="{FF2B5EF4-FFF2-40B4-BE49-F238E27FC236}">
                    <a16:creationId xmlns:a16="http://schemas.microsoft.com/office/drawing/2014/main" xmlns="" id="{2EDC398B-C09D-F7B0-E4E2-56B56C596717}"/>
                  </a:ext>
                </a:extLst>
              </p:cNvPr>
              <p:cNvSpPr/>
              <p:nvPr/>
            </p:nvSpPr>
            <p:spPr>
              <a:xfrm>
                <a:off x="1316480" y="2257859"/>
                <a:ext cx="2932387" cy="1627955"/>
              </a:xfrm>
              <a:prstGeom prst="round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xmlns="" id="{8C4D4B56-B5C1-442A-8C42-BDA14A9C734A}"/>
                  </a:ext>
                </a:extLst>
              </p:cNvPr>
              <p:cNvSpPr txBox="1"/>
              <p:nvPr/>
            </p:nvSpPr>
            <p:spPr>
              <a:xfrm>
                <a:off x="1740965" y="1998645"/>
                <a:ext cx="2160000" cy="41422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kumimoji="1" lang="en-US" altLang="zh-CN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484C9"/>
                    </a:solidFill>
                    <a:effectLst/>
                    <a:uLnTx/>
                    <a:uFillTx/>
                    <a:latin typeface="Linux Biolinum O" panose="02000503000000000000" pitchFamily="2" charset="0"/>
                  </a:rPr>
                  <a:t>Complexity</a:t>
                </a:r>
                <a:endParaRPr lang="zh-CN" altLang="en-US" dirty="0">
                  <a:solidFill>
                    <a:srgbClr val="3484C9"/>
                  </a:solidFill>
                </a:endParaRPr>
              </a:p>
            </p:txBody>
          </p:sp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xmlns="" id="{B2160427-ADF0-68EF-AE7D-E5BA38E71E32}"/>
                  </a:ext>
                </a:extLst>
              </p:cNvPr>
              <p:cNvSpPr txBox="1"/>
              <p:nvPr/>
            </p:nvSpPr>
            <p:spPr>
              <a:xfrm>
                <a:off x="1440484" y="2672082"/>
                <a:ext cx="2562769" cy="80383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kumimoji="1" lang="en-US" altLang="zh-CN" sz="2400" dirty="0"/>
                  <a:t>of </a:t>
                </a:r>
                <a:r>
                  <a:rPr kumimoji="1" lang="en-US" altLang="zh-CN" sz="2400" dirty="0" smtClean="0"/>
                  <a:t>troubleshooting expertise</a:t>
                </a:r>
                <a:endParaRPr kumimoji="1" lang="en-US" altLang="zh-CN" sz="2400" dirty="0"/>
              </a:p>
            </p:txBody>
          </p:sp>
        </p:grpSp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xmlns="" id="{7B803DCF-4F15-E0F2-CF94-3A54563409E5}"/>
                </a:ext>
              </a:extLst>
            </p:cNvPr>
            <p:cNvGrpSpPr/>
            <p:nvPr/>
          </p:nvGrpSpPr>
          <p:grpSpPr>
            <a:xfrm>
              <a:off x="4062585" y="3052514"/>
              <a:ext cx="3957898" cy="1950933"/>
              <a:chOff x="4050148" y="1977589"/>
              <a:chExt cx="3957898" cy="1950933"/>
            </a:xfrm>
          </p:grpSpPr>
          <p:sp>
            <p:nvSpPr>
              <p:cNvPr id="16" name="圆角矩形 15">
                <a:extLst>
                  <a:ext uri="{FF2B5EF4-FFF2-40B4-BE49-F238E27FC236}">
                    <a16:creationId xmlns:a16="http://schemas.microsoft.com/office/drawing/2014/main" xmlns="" id="{C0E25B6E-D4F0-1C79-8976-1D739D71F9D8}"/>
                  </a:ext>
                </a:extLst>
              </p:cNvPr>
              <p:cNvSpPr/>
              <p:nvPr/>
            </p:nvSpPr>
            <p:spPr>
              <a:xfrm>
                <a:off x="4050148" y="2245561"/>
                <a:ext cx="3957898" cy="1682961"/>
              </a:xfrm>
              <a:prstGeom prst="round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xmlns="" id="{1F5D7789-16D5-F2E5-7891-5A38B4DCEB37}"/>
                  </a:ext>
                </a:extLst>
              </p:cNvPr>
              <p:cNvSpPr txBox="1"/>
              <p:nvPr/>
            </p:nvSpPr>
            <p:spPr>
              <a:xfrm>
                <a:off x="4110733" y="2660285"/>
                <a:ext cx="3691588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kumimoji="1" lang="en-US" altLang="zh-CN" sz="2400" dirty="0" smtClean="0"/>
                  <a:t>of workflow</a:t>
                </a:r>
                <a:r>
                  <a:rPr kumimoji="1" lang="zh-CN" altLang="en-US" sz="2400" dirty="0" smtClean="0"/>
                  <a:t> </a:t>
                </a:r>
                <a:r>
                  <a:rPr kumimoji="1" lang="en-US" altLang="zh-CN" sz="2400" dirty="0" smtClean="0"/>
                  <a:t>orchestration </a:t>
                </a:r>
                <a:r>
                  <a:rPr kumimoji="1" lang="en-US" altLang="zh-CN" sz="2400" dirty="0"/>
                  <a:t>with </a:t>
                </a:r>
                <a:r>
                  <a:rPr kumimoji="1" lang="en-US" altLang="zh-CN" sz="2400" dirty="0" smtClean="0"/>
                  <a:t>domain</a:t>
                </a:r>
                <a:r>
                  <a:rPr kumimoji="1" lang="zh-CN" altLang="en-US" sz="2400" dirty="0" smtClean="0"/>
                  <a:t> </a:t>
                </a:r>
                <a:r>
                  <a:rPr kumimoji="1" lang="en-US" altLang="zh-CN" sz="2400" dirty="0" smtClean="0"/>
                  <a:t>requirements</a:t>
                </a:r>
                <a:endParaRPr kumimoji="1" lang="en-US" altLang="zh-CN" sz="2400" dirty="0"/>
              </a:p>
            </p:txBody>
          </p:sp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xmlns="" id="{B56A42A4-5E69-29E7-4B3E-5DA2A350CD56}"/>
                  </a:ext>
                </a:extLst>
              </p:cNvPr>
              <p:cNvSpPr txBox="1"/>
              <p:nvPr/>
            </p:nvSpPr>
            <p:spPr>
              <a:xfrm>
                <a:off x="4885202" y="1977589"/>
                <a:ext cx="2398360" cy="52322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kumimoji="1" lang="en-US" altLang="zh-CN" sz="2800" dirty="0">
                    <a:solidFill>
                      <a:srgbClr val="3484C9"/>
                    </a:solidFill>
                    <a:latin typeface="Linux Biolinum O" panose="02000503000000000000" pitchFamily="2" charset="0"/>
                  </a:rPr>
                  <a:t>Compliance</a:t>
                </a:r>
                <a:endParaRPr lang="zh-CN" altLang="en-US" dirty="0">
                  <a:solidFill>
                    <a:srgbClr val="3484C9"/>
                  </a:solidFill>
                </a:endParaRPr>
              </a:p>
            </p:txBody>
          </p:sp>
        </p:grpSp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xmlns="" id="{3090F729-7AC2-81B4-B9AB-BB8E1CB2E36D}"/>
                </a:ext>
              </a:extLst>
            </p:cNvPr>
            <p:cNvGrpSpPr/>
            <p:nvPr/>
          </p:nvGrpSpPr>
          <p:grpSpPr>
            <a:xfrm>
              <a:off x="8231257" y="3020513"/>
              <a:ext cx="3130762" cy="1982934"/>
              <a:chOff x="7945891" y="2112750"/>
              <a:chExt cx="3130762" cy="1982934"/>
            </a:xfrm>
          </p:grpSpPr>
          <p:sp>
            <p:nvSpPr>
              <p:cNvPr id="19" name="圆角矩形 18">
                <a:extLst>
                  <a:ext uri="{FF2B5EF4-FFF2-40B4-BE49-F238E27FC236}">
                    <a16:creationId xmlns:a16="http://schemas.microsoft.com/office/drawing/2014/main" xmlns="" id="{59B50392-7531-E9D0-0D23-2BD1150C19D4}"/>
                  </a:ext>
                </a:extLst>
              </p:cNvPr>
              <p:cNvSpPr/>
              <p:nvPr/>
            </p:nvSpPr>
            <p:spPr>
              <a:xfrm>
                <a:off x="7945891" y="2412723"/>
                <a:ext cx="3130762" cy="1682961"/>
              </a:xfrm>
              <a:prstGeom prst="round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xmlns="" id="{D2CF83E1-1195-5511-DEB8-F99DC9E85ADE}"/>
                  </a:ext>
                </a:extLst>
              </p:cNvPr>
              <p:cNvSpPr txBox="1"/>
              <p:nvPr/>
            </p:nvSpPr>
            <p:spPr>
              <a:xfrm>
                <a:off x="8022056" y="2838343"/>
                <a:ext cx="2932386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kumimoji="1" lang="en-US" altLang="zh-CN" sz="2400" dirty="0"/>
                  <a:t>of </a:t>
                </a:r>
                <a:r>
                  <a:rPr kumimoji="1" lang="en-US" altLang="zh-CN" sz="2400" dirty="0" smtClean="0"/>
                  <a:t>AI</a:t>
                </a:r>
                <a:r>
                  <a:rPr kumimoji="1" lang="zh-CN" altLang="en-US" sz="2400" dirty="0" smtClean="0"/>
                  <a:t> </a:t>
                </a:r>
                <a:endParaRPr kumimoji="1" lang="en-US" altLang="zh-CN" sz="2400" dirty="0" smtClean="0"/>
              </a:p>
              <a:p>
                <a:pPr algn="ctr"/>
                <a:r>
                  <a:rPr kumimoji="1" lang="en-US" altLang="zh-CN" sz="2400" dirty="0" smtClean="0"/>
                  <a:t>feedback</a:t>
                </a:r>
                <a:endParaRPr lang="zh-CN" altLang="en-US" sz="1600" dirty="0"/>
              </a:p>
            </p:txBody>
          </p:sp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xmlns="" id="{A2D9A8C9-A690-867E-05D0-9968E4DBE958}"/>
                  </a:ext>
                </a:extLst>
              </p:cNvPr>
              <p:cNvSpPr txBox="1"/>
              <p:nvPr/>
            </p:nvSpPr>
            <p:spPr>
              <a:xfrm>
                <a:off x="8343244" y="2112750"/>
                <a:ext cx="2160000" cy="52322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kumimoji="1" lang="en-US" altLang="zh-CN" sz="2800" dirty="0">
                    <a:solidFill>
                      <a:srgbClr val="3484C9"/>
                    </a:solidFill>
                    <a:latin typeface="Linux Biolinum O" panose="02000503000000000000" pitchFamily="2" charset="0"/>
                  </a:rPr>
                  <a:t>Reliability</a:t>
                </a:r>
              </a:p>
            </p:txBody>
          </p:sp>
        </p:grpSp>
        <p:cxnSp>
          <p:nvCxnSpPr>
            <p:cNvPr id="25" name="肘形连接符 7">
              <a:extLst>
                <a:ext uri="{FF2B5EF4-FFF2-40B4-BE49-F238E27FC236}">
                  <a16:creationId xmlns:a16="http://schemas.microsoft.com/office/drawing/2014/main" xmlns="" id="{6BA10A80-6386-4B24-11F9-211C472008F1}"/>
                </a:ext>
              </a:extLst>
            </p:cNvPr>
            <p:cNvCxnSpPr>
              <a:cxnSpLocks/>
              <a:stCxn id="11" idx="0"/>
            </p:cNvCxnSpPr>
            <p:nvPr/>
          </p:nvCxnSpPr>
          <p:spPr>
            <a:xfrm rot="16200000" flipV="1">
              <a:off x="8007114" y="1319017"/>
              <a:ext cx="1329820" cy="2073172"/>
            </a:xfrm>
            <a:prstGeom prst="curvedConnector2">
              <a:avLst/>
            </a:prstGeom>
            <a:ln w="38100">
              <a:solidFill>
                <a:srgbClr val="3484C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肘形连接符 13">
              <a:extLst>
                <a:ext uri="{FF2B5EF4-FFF2-40B4-BE49-F238E27FC236}">
                  <a16:creationId xmlns:a16="http://schemas.microsoft.com/office/drawing/2014/main" xmlns="" id="{10EAB9A1-3679-3E67-CA4F-414571140BDB}"/>
                </a:ext>
              </a:extLst>
            </p:cNvPr>
            <p:cNvCxnSpPr>
              <a:cxnSpLocks/>
              <a:stCxn id="9" idx="0"/>
              <a:endCxn id="5" idx="1"/>
            </p:cNvCxnSpPr>
            <p:nvPr/>
          </p:nvCxnSpPr>
          <p:spPr>
            <a:xfrm rot="5400000" flipH="1" flipV="1">
              <a:off x="2456167" y="1370945"/>
              <a:ext cx="1361821" cy="2001319"/>
            </a:xfrm>
            <a:prstGeom prst="curvedConnector2">
              <a:avLst/>
            </a:prstGeom>
            <a:ln w="38100">
              <a:solidFill>
                <a:srgbClr val="3484C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线箭头连接符 26">
              <a:extLst>
                <a:ext uri="{FF2B5EF4-FFF2-40B4-BE49-F238E27FC236}">
                  <a16:creationId xmlns:a16="http://schemas.microsoft.com/office/drawing/2014/main" xmlns="" id="{D273880B-DCB8-BDF9-F5BF-6B999E6EA5C3}"/>
                </a:ext>
              </a:extLst>
            </p:cNvPr>
            <p:cNvCxnSpPr>
              <a:cxnSpLocks/>
              <a:stCxn id="10" idx="0"/>
              <a:endCxn id="5" idx="2"/>
            </p:cNvCxnSpPr>
            <p:nvPr/>
          </p:nvCxnSpPr>
          <p:spPr>
            <a:xfrm flipH="1" flipV="1">
              <a:off x="6095125" y="2457056"/>
              <a:ext cx="1694" cy="595458"/>
            </a:xfrm>
            <a:prstGeom prst="straightConnector1">
              <a:avLst/>
            </a:prstGeom>
            <a:ln w="38100">
              <a:solidFill>
                <a:srgbClr val="3484C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标题 3">
            <a:extLst>
              <a:ext uri="{FF2B5EF4-FFF2-40B4-BE49-F238E27FC236}">
                <a16:creationId xmlns:a16="http://schemas.microsoft.com/office/drawing/2014/main" xmlns="" id="{6D8C5707-1F43-4035-A0B7-1BBD0F9F2F91}"/>
              </a:ext>
            </a:extLst>
          </p:cNvPr>
          <p:cNvSpPr txBox="1">
            <a:spLocks/>
          </p:cNvSpPr>
          <p:nvPr/>
        </p:nvSpPr>
        <p:spPr>
          <a:xfrm>
            <a:off x="996696" y="22158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3484C9"/>
                </a:solidFill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defRPr>
            </a:lvl1pPr>
          </a:lstStyle>
          <a:p>
            <a:r>
              <a:rPr lang="en-US" altLang="zh-CN" dirty="0"/>
              <a:t>Challenges in the Transformation Process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07210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A8EE9E7E-57B6-4334-92AE-3C390D5B63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0192" y="-145140"/>
            <a:ext cx="2566389" cy="1325563"/>
          </a:xfrm>
        </p:spPr>
        <p:txBody>
          <a:bodyPr/>
          <a:lstStyle/>
          <a:p>
            <a:r>
              <a:rPr lang="en-US" altLang="zh-CN" sz="3600" dirty="0">
                <a:solidFill>
                  <a:srgbClr val="3484C9"/>
                </a:solidFill>
              </a:rPr>
              <a:t>Outline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275" y="952493"/>
            <a:ext cx="11356439" cy="5890993"/>
          </a:xfrm>
        </p:spPr>
        <p:txBody>
          <a:bodyPr>
            <a:no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altLang="zh-CN" sz="3000" dirty="0" smtClean="0"/>
              <a:t>What</a:t>
            </a:r>
            <a:r>
              <a:rPr lang="zh-CN" altLang="en-US" sz="3000" dirty="0" smtClean="0"/>
              <a:t> </a:t>
            </a:r>
            <a:r>
              <a:rPr lang="en-US" altLang="zh-CN" sz="3000" dirty="0" smtClean="0"/>
              <a:t>are</a:t>
            </a:r>
            <a:r>
              <a:rPr lang="zh-CN" altLang="en-US" sz="3000" dirty="0" smtClean="0"/>
              <a:t> </a:t>
            </a:r>
            <a:r>
              <a:rPr lang="en-US" altLang="zh-CN" sz="3000" dirty="0" smtClean="0"/>
              <a:t>the</a:t>
            </a:r>
            <a:r>
              <a:rPr lang="zh-CN" altLang="en-US" sz="3000" dirty="0"/>
              <a:t> </a:t>
            </a:r>
            <a:r>
              <a:rPr lang="en-US" altLang="zh-CN" sz="3000" dirty="0" smtClean="0"/>
              <a:t>typical resolutions for a cloud incident?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altLang="zh-CN" sz="2000" dirty="0" smtClean="0">
                <a:sym typeface="Wingdings"/>
              </a:rPr>
              <a:t></a:t>
            </a:r>
            <a:r>
              <a:rPr lang="en-US" sz="2000" dirty="0" smtClean="0"/>
              <a:t> Workflow, step-by-step guidance and executable scripts</a:t>
            </a:r>
            <a:endParaRPr lang="en-US" sz="2000" dirty="0"/>
          </a:p>
          <a:p>
            <a:pPr marL="0" indent="0">
              <a:lnSpc>
                <a:spcPct val="30000"/>
              </a:lnSpc>
              <a:buNone/>
            </a:pPr>
            <a:endParaRPr lang="en-US" sz="2700" dirty="0">
              <a:solidFill>
                <a:srgbClr val="000000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US" altLang="zh-CN" sz="3000" dirty="0"/>
              <a:t>How to transform a naive LLM into a </a:t>
            </a:r>
            <a:r>
              <a:rPr lang="en-US" altLang="zh-CN" sz="3000" dirty="0" smtClean="0"/>
              <a:t>workflow generator</a:t>
            </a:r>
            <a:r>
              <a:rPr lang="zh-CN" altLang="en-US" sz="3000" dirty="0" smtClean="0"/>
              <a:t> </a:t>
            </a:r>
            <a:r>
              <a:rPr lang="en-US" altLang="zh-CN" sz="3000" dirty="0" smtClean="0"/>
              <a:t>in</a:t>
            </a:r>
            <a:r>
              <a:rPr lang="zh-CN" altLang="en-US" sz="3000" dirty="0" smtClean="0"/>
              <a:t> </a:t>
            </a:r>
            <a:r>
              <a:rPr lang="en-US" altLang="zh-CN" sz="3000" dirty="0" smtClean="0"/>
              <a:t>the</a:t>
            </a:r>
            <a:r>
              <a:rPr lang="zh-CN" altLang="en-US" sz="3000" dirty="0" smtClean="0"/>
              <a:t> </a:t>
            </a:r>
            <a:r>
              <a:rPr lang="en-US" altLang="zh-CN" sz="3000" dirty="0" smtClean="0"/>
              <a:t>field</a:t>
            </a:r>
            <a:r>
              <a:rPr lang="zh-CN" altLang="en-US" sz="3000" dirty="0" smtClean="0"/>
              <a:t> </a:t>
            </a:r>
            <a:r>
              <a:rPr lang="en-US" altLang="zh-CN" sz="3000" dirty="0" smtClean="0"/>
              <a:t>of</a:t>
            </a:r>
            <a:r>
              <a:rPr lang="zh-CN" altLang="en-US" sz="3000" dirty="0" smtClean="0"/>
              <a:t> </a:t>
            </a:r>
            <a:r>
              <a:rPr lang="en-US" altLang="zh-CN" sz="3000" dirty="0" smtClean="0"/>
              <a:t>cloud</a:t>
            </a:r>
            <a:r>
              <a:rPr lang="zh-CN" altLang="en-US" sz="3000" dirty="0" smtClean="0"/>
              <a:t> </a:t>
            </a:r>
            <a:r>
              <a:rPr lang="en-US" altLang="zh-CN" sz="3000" dirty="0" smtClean="0"/>
              <a:t>services?</a:t>
            </a:r>
            <a:endParaRPr lang="en-US" altLang="zh-CN" sz="3000" dirty="0"/>
          </a:p>
          <a:p>
            <a:pPr marL="0" indent="0">
              <a:lnSpc>
                <a:spcPct val="110000"/>
              </a:lnSpc>
              <a:buNone/>
            </a:pPr>
            <a:r>
              <a:rPr lang="en-US" altLang="zh-CN" sz="2000" dirty="0">
                <a:sym typeface="Wingdings"/>
              </a:rPr>
              <a:t></a:t>
            </a:r>
            <a:r>
              <a:rPr lang="zh-CN" altLang="en-US" sz="2000" dirty="0">
                <a:sym typeface="Wingdings"/>
              </a:rPr>
              <a:t> </a:t>
            </a:r>
            <a:r>
              <a:rPr lang="en-US" altLang="zh-CN" sz="2000" dirty="0">
                <a:sym typeface="Wingdings"/>
              </a:rPr>
              <a:t>Support of domain </a:t>
            </a:r>
            <a:r>
              <a:rPr lang="en-US" altLang="zh-CN" sz="2000" dirty="0" smtClean="0">
                <a:sym typeface="Wingdings"/>
              </a:rPr>
              <a:t>knowledge</a:t>
            </a:r>
            <a:r>
              <a:rPr lang="en-US" altLang="zh-CN" sz="2000" dirty="0">
                <a:sym typeface="Wingdings"/>
              </a:rPr>
              <a:t>, </a:t>
            </a:r>
            <a:r>
              <a:rPr lang="en-US" altLang="zh-CN" sz="2000" dirty="0" smtClean="0">
                <a:sym typeface="Wingdings"/>
              </a:rPr>
              <a:t>alignment </a:t>
            </a:r>
            <a:r>
              <a:rPr lang="en-US" altLang="zh-CN" sz="2000" dirty="0">
                <a:sym typeface="Wingdings"/>
              </a:rPr>
              <a:t>of application </a:t>
            </a:r>
            <a:r>
              <a:rPr lang="en-US" altLang="zh-CN" sz="2000" dirty="0" smtClean="0">
                <a:sym typeface="Wingdings"/>
              </a:rPr>
              <a:t>capability</a:t>
            </a:r>
            <a:endParaRPr lang="en-US" altLang="zh-CN" sz="2000" dirty="0">
              <a:sym typeface="Wingdings"/>
            </a:endParaRPr>
          </a:p>
          <a:p>
            <a:pPr marL="0" indent="0">
              <a:lnSpc>
                <a:spcPct val="30000"/>
              </a:lnSpc>
              <a:buNone/>
            </a:pPr>
            <a:endParaRPr lang="en-US" sz="2700" dirty="0">
              <a:solidFill>
                <a:srgbClr val="000000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US" sz="3000" b="1" dirty="0">
                <a:solidFill>
                  <a:srgbClr val="3484C9"/>
                </a:solidFill>
              </a:rPr>
              <a:t>Framework design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altLang="zh-CN" sz="2000" dirty="0" smtClean="0">
                <a:solidFill>
                  <a:srgbClr val="3484C9"/>
                </a:solidFill>
                <a:sym typeface="Wingdings"/>
              </a:rPr>
              <a:t> </a:t>
            </a:r>
            <a:r>
              <a:rPr lang="en-US" sz="2000" dirty="0" smtClean="0">
                <a:solidFill>
                  <a:srgbClr val="3484C9"/>
                </a:solidFill>
              </a:rPr>
              <a:t>Knowledge </a:t>
            </a:r>
            <a:r>
              <a:rPr lang="en-US" sz="2000" dirty="0">
                <a:solidFill>
                  <a:srgbClr val="3484C9"/>
                </a:solidFill>
              </a:rPr>
              <a:t>Base </a:t>
            </a:r>
            <a:r>
              <a:rPr lang="en-US" sz="2000" dirty="0" smtClean="0">
                <a:solidFill>
                  <a:srgbClr val="3484C9"/>
                </a:solidFill>
              </a:rPr>
              <a:t>Construction, Multi-Agent Coevolution</a:t>
            </a:r>
          </a:p>
          <a:p>
            <a:pPr marL="0" indent="0">
              <a:lnSpc>
                <a:spcPct val="30000"/>
              </a:lnSpc>
              <a:buNone/>
            </a:pPr>
            <a:endParaRPr lang="en-US" sz="2700" dirty="0"/>
          </a:p>
          <a:p>
            <a:pPr marL="0" indent="0">
              <a:lnSpc>
                <a:spcPct val="110000"/>
              </a:lnSpc>
              <a:buNone/>
            </a:pPr>
            <a:r>
              <a:rPr lang="en-US" sz="3000" dirty="0"/>
              <a:t>Evaluation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altLang="zh-CN" sz="2000" dirty="0">
                <a:sym typeface="Wingdings"/>
              </a:rPr>
              <a:t></a:t>
            </a:r>
            <a:r>
              <a:rPr lang="zh-CN" altLang="en-US" sz="2000" dirty="0">
                <a:solidFill>
                  <a:srgbClr val="7F7F7F"/>
                </a:solidFill>
                <a:sym typeface="Wingdings"/>
              </a:rPr>
              <a:t> </a:t>
            </a:r>
            <a:r>
              <a:rPr lang="en-US" altLang="zh-CN" sz="2000" dirty="0" smtClean="0">
                <a:sym typeface="Wingdings"/>
              </a:rPr>
              <a:t>Benchmark tests, online </a:t>
            </a:r>
            <a:r>
              <a:rPr lang="en-US" altLang="zh-CN" sz="2000" dirty="0">
                <a:sym typeface="Wingdings"/>
              </a:rPr>
              <a:t>d</a:t>
            </a:r>
            <a:r>
              <a:rPr lang="en-US" altLang="zh-CN" sz="2000" dirty="0" smtClean="0">
                <a:sym typeface="Wingdings"/>
              </a:rPr>
              <a:t>eployment, case </a:t>
            </a:r>
            <a:r>
              <a:rPr lang="en-US" altLang="zh-CN" sz="2000" dirty="0">
                <a:sym typeface="Wingdings"/>
              </a:rPr>
              <a:t>s</a:t>
            </a:r>
            <a:r>
              <a:rPr lang="en-US" altLang="zh-CN" sz="2000" dirty="0" smtClean="0">
                <a:sym typeface="Wingdings"/>
              </a:rPr>
              <a:t>tudy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B9362C-1164-7D46-8745-C6482650573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44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288"/>
    </mc:Choice>
    <mc:Fallback xmlns="">
      <p:transition spd="slow" advTm="39288"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RING_PPT2VIDEO_PRESENTATION_TITLE" val="VwBpAEYAaQBTAGUAZQByAC0AMgAwADEANgAwADUAMwAxAC0AMgAwADEAMAAAAA=="/>
  <p:tag name="ISRING_PPT2VIDEO_YOUTUBE_VIDEO_CATEGORY" val="UwBjAGkAZQBuAGMAZQAgACYAIABUAGUAYwBoAG4AbwBsAG8AZwB5AAAA"/>
  <p:tag name="ISRING_PPT2VIDEO_YOUTUBE_VIDEO_PRIVACY" val="VQBuAGwAaQBzAHQAZQBkAAAA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84861</TotalTime>
  <Words>907</Words>
  <Application>Microsoft Macintosh PowerPoint</Application>
  <PresentationFormat>宽屏</PresentationFormat>
  <Paragraphs>177</Paragraphs>
  <Slides>25</Slides>
  <Notes>25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4" baseType="lpstr">
      <vt:lpstr>Cambria Math</vt:lpstr>
      <vt:lpstr>Gurmukhi MN Regular</vt:lpstr>
      <vt:lpstr>Instrument Sans Medium</vt:lpstr>
      <vt:lpstr>Linux Biolinum O</vt:lpstr>
      <vt:lpstr>Segoe UI</vt:lpstr>
      <vt:lpstr>Wingdings</vt:lpstr>
      <vt:lpstr>等线</vt:lpstr>
      <vt:lpstr>Arial</vt:lpstr>
      <vt:lpstr>Office 主题​​</vt:lpstr>
      <vt:lpstr>PowerPoint 演示文稿</vt:lpstr>
      <vt:lpstr>Outline</vt:lpstr>
      <vt:lpstr>PowerPoint 演示文稿</vt:lpstr>
      <vt:lpstr>PowerPoint 演示文稿</vt:lpstr>
      <vt:lpstr>PowerPoint 演示文稿</vt:lpstr>
      <vt:lpstr>Outline</vt:lpstr>
      <vt:lpstr>PowerPoint 演示文稿</vt:lpstr>
      <vt:lpstr>PowerPoint 演示文稿</vt:lpstr>
      <vt:lpstr>Outline</vt:lpstr>
      <vt:lpstr>FlowXpert Overview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Outline</vt:lpstr>
      <vt:lpstr>Evaluation: Dataset and Metric</vt:lpstr>
      <vt:lpstr>PowerPoint 演示文稿</vt:lpstr>
      <vt:lpstr>PowerPoint 演示文稿</vt:lpstr>
      <vt:lpstr>PowerPoint 演示文稿</vt:lpstr>
      <vt:lpstr>Future Directions</vt:lpstr>
      <vt:lpstr>PowerPoint 演示文稿</vt:lpstr>
      <vt:lpstr>Thank you!</vt:lpstr>
    </vt:vector>
  </TitlesOfParts>
  <Manager/>
  <Company/>
  <LinksUpToDate>false</LinksUpToDate>
  <SharedDoc>false</SharedDoc>
  <HyperlinkBase/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StepWise</dc:title>
  <dc:subject/>
  <dc:creator>Minghua Ma</dc:creator>
  <cp:keywords/>
  <dc:description/>
  <cp:lastModifiedBy>1274142934@qq.com</cp:lastModifiedBy>
  <cp:revision>8669</cp:revision>
  <cp:lastPrinted>2018-10-11T02:27:57Z</cp:lastPrinted>
  <dcterms:created xsi:type="dcterms:W3CDTF">2016-05-16T06:51:53Z</dcterms:created>
  <dcterms:modified xsi:type="dcterms:W3CDTF">2025-10-09T03:15:58Z</dcterms:modified>
  <cp:category/>
</cp:coreProperties>
</file>